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71" r:id="rId4"/>
    <p:sldId id="259" r:id="rId5"/>
    <p:sldId id="260" r:id="rId6"/>
    <p:sldId id="261" r:id="rId7"/>
    <p:sldId id="262" r:id="rId8"/>
    <p:sldId id="263" r:id="rId9"/>
    <p:sldId id="264" r:id="rId10"/>
    <p:sldId id="265" r:id="rId11"/>
    <p:sldId id="266" r:id="rId12"/>
    <p:sldId id="267" r:id="rId13"/>
    <p:sldId id="268" r:id="rId14"/>
    <p:sldId id="279" r:id="rId15"/>
    <p:sldId id="280" r:id="rId16"/>
    <p:sldId id="269" r:id="rId17"/>
    <p:sldId id="270" r:id="rId18"/>
    <p:sldId id="272" r:id="rId19"/>
    <p:sldId id="273" r:id="rId20"/>
    <p:sldId id="274" r:id="rId21"/>
    <p:sldId id="275" r:id="rId22"/>
    <p:sldId id="276" r:id="rId23"/>
    <p:sldId id="277" r:id="rId24"/>
    <p:sldId id="278" r:id="rId25"/>
    <p:sldId id="281" r:id="rId26"/>
    <p:sldId id="285" r:id="rId27"/>
    <p:sldId id="286" r:id="rId28"/>
    <p:sldId id="282" r:id="rId29"/>
    <p:sldId id="283" r:id="rId30"/>
    <p:sldId id="284" r:id="rId31"/>
    <p:sldId id="290" r:id="rId32"/>
    <p:sldId id="291" r:id="rId33"/>
    <p:sldId id="287" r:id="rId34"/>
    <p:sldId id="288" r:id="rId35"/>
    <p:sldId id="289"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58"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0" name="Rectangle 9"/>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 y="2667000"/>
            <a:ext cx="9144000" cy="2739571"/>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5479143"/>
            <a:ext cx="9144000" cy="235857"/>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28599" y="2819400"/>
            <a:ext cx="8686800" cy="1470025"/>
          </a:xfrm>
        </p:spPr>
        <p:txBody>
          <a:bodyPr anchor="b">
            <a:noAutofit/>
          </a:bodyPr>
          <a:lstStyle>
            <a:lvl1pPr>
              <a:defRPr sz="7200" b="0" cap="none" spc="0">
                <a:ln w="13970" cmpd="sng">
                  <a:solidFill>
                    <a:srgbClr val="FFFFFF"/>
                  </a:solidFill>
                  <a:prstDash val="solid"/>
                </a:ln>
                <a:solidFill>
                  <a:srgbClr val="FFFFFF"/>
                </a:solidFill>
                <a:effectLst>
                  <a:outerShdw blurRad="63500" dir="3600000" algn="tl" rotWithShape="0">
                    <a:srgbClr val="000000">
                      <a:alpha val="7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71499" y="4800600"/>
            <a:ext cx="8001000" cy="5334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D233277-51C5-418F-983B-434EC890172E}" type="datetimeFigureOut">
              <a:rPr lang="en-US" smtClean="0"/>
              <a:t>9/28/2015</a:t>
            </a:fld>
            <a:endParaRPr lang="en-US"/>
          </a:p>
        </p:txBody>
      </p:sp>
      <p:sp>
        <p:nvSpPr>
          <p:cNvPr id="5" name="Footer Placeholder 4"/>
          <p:cNvSpPr>
            <a:spLocks noGrp="1"/>
          </p:cNvSpPr>
          <p:nvPr>
            <p:ph type="ftr" sz="quarter" idx="11"/>
          </p:nvPr>
        </p:nvSpPr>
        <p:spPr>
          <a:xfrm>
            <a:off x="5791200" y="6356350"/>
            <a:ext cx="2895600" cy="365125"/>
          </a:xfrm>
        </p:spPr>
        <p:txBody>
          <a:bodyPr/>
          <a:lstStyle>
            <a:lvl1pPr algn="r">
              <a:defRPr/>
            </a:lvl1pPr>
          </a:lstStyle>
          <a:p>
            <a:endParaRPr lang="en-US"/>
          </a:p>
        </p:txBody>
      </p:sp>
      <p:sp>
        <p:nvSpPr>
          <p:cNvPr id="11" name="TextBox 10"/>
          <p:cNvSpPr txBox="1"/>
          <p:nvPr/>
        </p:nvSpPr>
        <p:spPr>
          <a:xfrm>
            <a:off x="3148584" y="4261104"/>
            <a:ext cx="1219200" cy="584775"/>
          </a:xfrm>
          <a:prstGeom prst="rect">
            <a:avLst/>
          </a:prstGeom>
          <a:noFill/>
        </p:spPr>
        <p:txBody>
          <a:bodyPr wrap="square" rtlCol="0">
            <a:spAutoFit/>
          </a:bodyPr>
          <a:lstStyle/>
          <a:p>
            <a:pPr algn="r"/>
            <a:r>
              <a:rPr lang="en-US" sz="3200" spc="150" dirty="0" smtClean="0">
                <a:solidFill>
                  <a:schemeClr val="accent1"/>
                </a:solidFill>
                <a:sym typeface="Wingdings"/>
              </a:rPr>
              <a:t></a:t>
            </a:r>
            <a:endParaRPr lang="en-US" sz="3200" spc="150" dirty="0">
              <a:solidFill>
                <a:schemeClr val="accent1"/>
              </a:solidFill>
            </a:endParaRPr>
          </a:p>
        </p:txBody>
      </p:sp>
      <p:sp>
        <p:nvSpPr>
          <p:cNvPr id="6" name="Slide Number Placeholder 5"/>
          <p:cNvSpPr>
            <a:spLocks noGrp="1"/>
          </p:cNvSpPr>
          <p:nvPr>
            <p:ph type="sldNum" sz="quarter" idx="12"/>
          </p:nvPr>
        </p:nvSpPr>
        <p:spPr>
          <a:xfrm>
            <a:off x="3962399" y="4392168"/>
            <a:ext cx="1219200" cy="365125"/>
          </a:xfrm>
        </p:spPr>
        <p:txBody>
          <a:bodyPr/>
          <a:lstStyle>
            <a:lvl1pPr algn="ctr">
              <a:defRPr sz="2400">
                <a:latin typeface="+mj-lt"/>
              </a:defRPr>
            </a:lvl1pPr>
          </a:lstStyle>
          <a:p>
            <a:fld id="{ECFFDEE0-70C6-4A51-BC94-567563214B1E}" type="slidenum">
              <a:rPr lang="en-US" smtClean="0"/>
              <a:t>‹#›</a:t>
            </a:fld>
            <a:endParaRPr lang="en-US"/>
          </a:p>
        </p:txBody>
      </p:sp>
      <p:sp>
        <p:nvSpPr>
          <p:cNvPr id="15" name="TextBox 14"/>
          <p:cNvSpPr txBox="1"/>
          <p:nvPr/>
        </p:nvSpPr>
        <p:spPr>
          <a:xfrm>
            <a:off x="4818888" y="4261104"/>
            <a:ext cx="1219200" cy="584775"/>
          </a:xfrm>
          <a:prstGeom prst="rect">
            <a:avLst/>
          </a:prstGeom>
          <a:noFill/>
        </p:spPr>
        <p:txBody>
          <a:bodyPr wrap="square" rtlCol="0">
            <a:spAutoFit/>
          </a:bodyPr>
          <a:lstStyle/>
          <a:p>
            <a:pPr algn="l"/>
            <a:r>
              <a:rPr lang="en-US" sz="3200" spc="150" dirty="0" smtClean="0">
                <a:solidFill>
                  <a:schemeClr val="accent1"/>
                </a:solidFill>
                <a:sym typeface="Wingdings"/>
              </a:rPr>
              <a:t></a:t>
            </a:r>
            <a:endParaRPr lang="en-US" sz="3200" spc="150" dirty="0">
              <a:solidFill>
                <a:schemeClr val="accent1"/>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D233277-51C5-418F-983B-434EC890172E}" type="datetimeFigureOut">
              <a:rPr lang="en-US" smtClean="0"/>
              <a:t>9/28/2015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FFDEE0-70C6-4A51-BC94-567563214B1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2667000"/>
            <a:ext cx="9144000" cy="2739571"/>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 y="5479143"/>
            <a:ext cx="9144000" cy="235857"/>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599" y="2819400"/>
            <a:ext cx="8686800" cy="1463040"/>
          </a:xfrm>
        </p:spPr>
        <p:txBody>
          <a:bodyPr anchor="b" anchorCtr="0">
            <a:noAutofit/>
          </a:bodyPr>
          <a:lstStyle>
            <a:lvl1pPr algn="ctr">
              <a:defRPr sz="72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571499" y="4800600"/>
            <a:ext cx="8001000" cy="548640"/>
          </a:xfrm>
        </p:spPr>
        <p:txBody>
          <a:bodyPr anchor="b"/>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233277-51C5-418F-983B-434EC890172E}" type="datetimeFigureOut">
              <a:rPr lang="en-US" smtClean="0"/>
              <a:t>9/28/2015</a:t>
            </a:fld>
            <a:endParaRPr lang="en-US"/>
          </a:p>
        </p:txBody>
      </p:sp>
      <p:sp>
        <p:nvSpPr>
          <p:cNvPr id="5" name="Footer Placeholder 4"/>
          <p:cNvSpPr>
            <a:spLocks noGrp="1"/>
          </p:cNvSpPr>
          <p:nvPr>
            <p:ph type="ftr" sz="quarter" idx="11"/>
          </p:nvPr>
        </p:nvSpPr>
        <p:spPr>
          <a:xfrm>
            <a:off x="5791200" y="6356350"/>
            <a:ext cx="2895600" cy="365125"/>
          </a:xfrm>
        </p:spPr>
        <p:txBody>
          <a:bodyPr/>
          <a:lstStyle/>
          <a:p>
            <a:endParaRPr lang="en-US"/>
          </a:p>
        </p:txBody>
      </p:sp>
      <p:sp>
        <p:nvSpPr>
          <p:cNvPr id="6" name="Slide Number Placeholder 5"/>
          <p:cNvSpPr>
            <a:spLocks noGrp="1"/>
          </p:cNvSpPr>
          <p:nvPr>
            <p:ph type="sldNum" sz="quarter" idx="12"/>
          </p:nvPr>
        </p:nvSpPr>
        <p:spPr>
          <a:xfrm>
            <a:off x="3959352" y="4389120"/>
            <a:ext cx="1216152" cy="365125"/>
          </a:xfrm>
        </p:spPr>
        <p:txBody>
          <a:bodyPr/>
          <a:lstStyle>
            <a:lvl1pPr algn="ctr">
              <a:defRPr sz="2400">
                <a:solidFill>
                  <a:srgbClr val="FFFFFF"/>
                </a:solidFill>
              </a:defRPr>
            </a:lvl1pPr>
          </a:lstStyle>
          <a:p>
            <a:fld id="{ECFFDEE0-70C6-4A51-BC94-567563214B1E}" type="slidenum">
              <a:rPr lang="en-US" smtClean="0"/>
              <a:t>‹#›</a:t>
            </a:fld>
            <a:endParaRPr lang="en-US"/>
          </a:p>
        </p:txBody>
      </p:sp>
      <p:sp>
        <p:nvSpPr>
          <p:cNvPr id="11" name="TextBox 10"/>
          <p:cNvSpPr txBox="1"/>
          <p:nvPr/>
        </p:nvSpPr>
        <p:spPr>
          <a:xfrm>
            <a:off x="4818888" y="4261104"/>
            <a:ext cx="1219200" cy="584775"/>
          </a:xfrm>
          <a:prstGeom prst="rect">
            <a:avLst/>
          </a:prstGeom>
          <a:noFill/>
        </p:spPr>
        <p:txBody>
          <a:bodyPr wrap="square" rtlCol="0">
            <a:spAutoFit/>
          </a:bodyPr>
          <a:lstStyle/>
          <a:p>
            <a:pPr algn="l"/>
            <a:r>
              <a:rPr lang="en-US" sz="3200" spc="150" dirty="0" smtClean="0">
                <a:solidFill>
                  <a:srgbClr val="FFFFFF"/>
                </a:solidFill>
                <a:sym typeface="Wingdings"/>
              </a:rPr>
              <a:t></a:t>
            </a:r>
            <a:endParaRPr lang="en-US" sz="3200" spc="150" dirty="0">
              <a:solidFill>
                <a:srgbClr val="FFFFFF"/>
              </a:solidFill>
            </a:endParaRPr>
          </a:p>
        </p:txBody>
      </p:sp>
      <p:sp>
        <p:nvSpPr>
          <p:cNvPr id="12" name="TextBox 11"/>
          <p:cNvSpPr txBox="1"/>
          <p:nvPr/>
        </p:nvSpPr>
        <p:spPr>
          <a:xfrm>
            <a:off x="3148584" y="4261104"/>
            <a:ext cx="1219200" cy="584775"/>
          </a:xfrm>
          <a:prstGeom prst="rect">
            <a:avLst/>
          </a:prstGeom>
          <a:noFill/>
        </p:spPr>
        <p:txBody>
          <a:bodyPr wrap="square" rtlCol="0">
            <a:spAutoFit/>
          </a:bodyPr>
          <a:lstStyle/>
          <a:p>
            <a:pPr algn="r"/>
            <a:r>
              <a:rPr lang="en-US" sz="3200" spc="150" dirty="0" smtClean="0">
                <a:solidFill>
                  <a:srgbClr val="FFFFFF"/>
                </a:solidFill>
                <a:sym typeface="Wingdings"/>
              </a:rPr>
              <a:t></a:t>
            </a:r>
            <a:endParaRPr lang="en-US" sz="3200" spc="150" dirty="0">
              <a:solidFill>
                <a:srgbClr val="FFFFFF"/>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233277-51C5-418F-983B-434EC890172E}" type="datetimeFigureOut">
              <a:rPr lang="en-US" smtClean="0"/>
              <a:t>9/28/2015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FFDEE0-70C6-4A51-BC94-567563214B1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233277-51C5-418F-983B-434EC890172E}" type="datetimeFigureOut">
              <a:rPr lang="en-US" smtClean="0"/>
              <a:t>9/28/2015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FFDEE0-70C6-4A51-BC94-567563214B1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233277-51C5-418F-983B-434EC890172E}" type="datetimeFigureOut">
              <a:rPr lang="en-US" smtClean="0"/>
              <a:t>9/28/2015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FFDEE0-70C6-4A51-BC94-567563214B1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233277-51C5-418F-983B-434EC890172E}" type="datetimeFigureOut">
              <a:rPr lang="en-US" smtClean="0"/>
              <a:t>9/28/2015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FFDEE0-70C6-4A51-BC94-567563214B1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5638800" cy="946150"/>
          </a:xfrm>
        </p:spPr>
        <p:txBody>
          <a:bodyPr anchor="ctr">
            <a:noAutofit/>
          </a:bodyPr>
          <a:lstStyle>
            <a:lvl1pPr algn="l">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438912" y="1719072"/>
            <a:ext cx="8247888" cy="45354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D233277-51C5-418F-983B-434EC890172E}" type="datetimeFigureOut">
              <a:rPr lang="en-US" smtClean="0"/>
              <a:t>9/28/2015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FFDEE0-70C6-4A51-BC94-567563214B1E}" type="slidenum">
              <a:rPr lang="en-US" smtClean="0"/>
              <a:t>‹#›</a:t>
            </a:fld>
            <a:endParaRPr lang="en-US"/>
          </a:p>
        </p:txBody>
      </p:sp>
      <p:sp>
        <p:nvSpPr>
          <p:cNvPr id="8" name="Rectangle 7"/>
          <p:cNvSpPr/>
          <p:nvPr/>
        </p:nvSpPr>
        <p:spPr>
          <a:xfrm>
            <a:off x="6172200" y="161544"/>
            <a:ext cx="2971800" cy="1152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6248400" y="274320"/>
            <a:ext cx="2743200" cy="944880"/>
          </a:xfrm>
        </p:spPr>
        <p:txBody>
          <a:bodyPr anchor="ctr">
            <a:normAutofit/>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Rectangle 8"/>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36880" y="1717040"/>
            <a:ext cx="8249920" cy="4531360"/>
          </a:xfrm>
          <a:solidFill>
            <a:schemeClr val="bg2">
              <a:lumMod val="60000"/>
              <a:lumOff val="40000"/>
            </a:schemeClr>
          </a:solidFill>
          <a:effectLst>
            <a:outerShdw blurRad="76200" dist="38100" dir="3600000" algn="ctr" rotWithShape="0">
              <a:srgbClr val="000000">
                <a:alpha val="50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4D233277-51C5-418F-983B-434EC890172E}" type="datetimeFigureOut">
              <a:rPr lang="en-US" smtClean="0"/>
              <a:t>9/28/2015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FFDEE0-70C6-4A51-BC94-567563214B1E}" type="slidenum">
              <a:rPr lang="en-US" smtClean="0"/>
              <a:t>‹#›</a:t>
            </a:fld>
            <a:endParaRPr lang="en-US"/>
          </a:p>
        </p:txBody>
      </p:sp>
      <p:sp>
        <p:nvSpPr>
          <p:cNvPr id="8" name="Rectangle 7"/>
          <p:cNvSpPr/>
          <p:nvPr/>
        </p:nvSpPr>
        <p:spPr>
          <a:xfrm>
            <a:off x="6172200" y="161544"/>
            <a:ext cx="2971800" cy="1152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Rectangle 8"/>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000" y="228600"/>
            <a:ext cx="5638800" cy="1005840"/>
          </a:xfrm>
        </p:spPr>
        <p:txBody>
          <a:bodyPr anchor="ctr">
            <a:noAutofit/>
          </a:bodyPr>
          <a:lstStyle>
            <a:lvl1pPr algn="l">
              <a:defRPr sz="40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6248400" y="228600"/>
            <a:ext cx="2819400" cy="1005840"/>
          </a:xfrm>
        </p:spPr>
        <p:txBody>
          <a:bodyPr anchor="ctr">
            <a:normAutofit/>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Rectangle 10"/>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233277-51C5-418F-983B-434EC890172E}" type="datetimeFigureOut">
              <a:rPr lang="en-US" smtClean="0"/>
              <a:t>9/28/2015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FFDEE0-70C6-4A51-BC94-567563214B1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7" name="Rectangle 6"/>
          <p:cNvSpPr/>
          <p:nvPr/>
        </p:nvSpPr>
        <p:spPr>
          <a:xfrm rot="5400000">
            <a:off x="4591050" y="2409824"/>
            <a:ext cx="6858000" cy="2038351"/>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rot="5400000">
            <a:off x="4668203" y="2570797"/>
            <a:ext cx="6858000" cy="1716405"/>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7315200" y="274638"/>
            <a:ext cx="1447800" cy="5851525"/>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199" y="274638"/>
            <a:ext cx="635317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233277-51C5-418F-983B-434EC890172E}" type="datetimeFigureOut">
              <a:rPr lang="en-US" smtClean="0"/>
              <a:t>9/28/2015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096000" y="6356350"/>
            <a:ext cx="762000" cy="365125"/>
          </a:xfrm>
        </p:spPr>
        <p:txBody>
          <a:bodyPr/>
          <a:lstStyle/>
          <a:p>
            <a:fld id="{ECFFDEE0-70C6-4A51-BC94-567563214B1E}" type="slidenum">
              <a:rPr lang="en-US" smtClean="0"/>
              <a:t>‹#›</a:t>
            </a:fld>
            <a:endParaRPr lang="en-US"/>
          </a:p>
        </p:txBody>
      </p:sp>
      <p:sp>
        <p:nvSpPr>
          <p:cNvPr id="9" name="Rectangle 8"/>
          <p:cNvSpPr/>
          <p:nvPr/>
        </p:nvSpPr>
        <p:spPr>
          <a:xfrm rot="5400000">
            <a:off x="3681476" y="3354324"/>
            <a:ext cx="6858000" cy="149352"/>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182880"/>
            <a:ext cx="8229600" cy="111166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4D233277-51C5-418F-983B-434EC890172E}" type="datetimeFigureOut">
              <a:rPr lang="en-US" smtClean="0"/>
              <a:t>9/28/2015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ECFFDEE0-70C6-4A51-BC94-567563214B1E}" type="slidenum">
              <a:rPr lang="en-US" smtClean="0"/>
              <a:t>‹#›</a:t>
            </a:fld>
            <a:endParaRPr lang="en-US"/>
          </a:p>
        </p:txBody>
      </p:sp>
      <p:sp>
        <p:nvSpPr>
          <p:cNvPr id="9" name="Rectangle 8"/>
          <p:cNvSpPr/>
          <p:nvPr/>
        </p:nvSpPr>
        <p:spPr>
          <a:xfrm>
            <a:off x="0" y="1368552"/>
            <a:ext cx="9144000" cy="149352"/>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5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75000"/>
        <a:buFont typeface="Wingdings" pitchFamily="2" charset="2"/>
        <a:buChar char=""/>
        <a:defRPr sz="2400" kern="1200">
          <a:solidFill>
            <a:schemeClr val="tx2"/>
          </a:solidFill>
          <a:latin typeface="+mn-lt"/>
          <a:ea typeface="+mn-ea"/>
          <a:cs typeface="+mn-cs"/>
        </a:defRPr>
      </a:lvl1pPr>
      <a:lvl2pPr marL="742950" indent="-285750" algn="l" defTabSz="914400" rtl="0" eaLnBrk="1" latinLnBrk="0" hangingPunct="1">
        <a:spcBef>
          <a:spcPct val="20000"/>
        </a:spcBef>
        <a:buClr>
          <a:schemeClr val="accent2"/>
        </a:buClr>
        <a:buSzPct val="85000"/>
        <a:buFont typeface="Courier New" pitchFamily="49" charset="0"/>
        <a:buChar char="o"/>
        <a:defRPr sz="2000" kern="1200">
          <a:solidFill>
            <a:schemeClr val="tx2"/>
          </a:solidFill>
          <a:latin typeface="+mn-lt"/>
          <a:ea typeface="+mn-ea"/>
          <a:cs typeface="+mn-cs"/>
        </a:defRPr>
      </a:lvl2pPr>
      <a:lvl3pPr marL="11430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60020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2057400" indent="-228600" algn="l" defTabSz="914400" rtl="0" eaLnBrk="1" latinLnBrk="0" hangingPunct="1">
        <a:spcBef>
          <a:spcPct val="20000"/>
        </a:spcBef>
        <a:buClr>
          <a:schemeClr val="accent5"/>
        </a:buClr>
        <a:buFont typeface="Arial" pitchFamily="34" charset="0"/>
        <a:buChar char="•"/>
        <a:defRPr sz="1400" kern="1200" baseline="0">
          <a:solidFill>
            <a:schemeClr val="tx2"/>
          </a:solidFill>
          <a:latin typeface="+mn-lt"/>
          <a:ea typeface="+mn-ea"/>
          <a:cs typeface="+mn-cs"/>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jasoncolavito.com/blog/ancient-aliens-the-pre-adamites-and-victorian-racis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“Biblical” Racism</a:t>
            </a:r>
            <a:endParaRPr lang="en-US" dirty="0"/>
          </a:p>
        </p:txBody>
      </p:sp>
      <p:sp>
        <p:nvSpPr>
          <p:cNvPr id="3" name="Subtitle 2"/>
          <p:cNvSpPr>
            <a:spLocks noGrp="1"/>
          </p:cNvSpPr>
          <p:nvPr>
            <p:ph type="subTitle" idx="1"/>
          </p:nvPr>
        </p:nvSpPr>
        <p:spPr>
          <a:xfrm>
            <a:off x="533400" y="4724400"/>
            <a:ext cx="8001000" cy="533400"/>
          </a:xfrm>
        </p:spPr>
        <p:txBody>
          <a:bodyPr>
            <a:noAutofit/>
          </a:bodyPr>
          <a:lstStyle/>
          <a:p>
            <a:r>
              <a:rPr lang="en-US" dirty="0" smtClean="0">
                <a:solidFill>
                  <a:schemeClr val="bg1">
                    <a:lumMod val="95000"/>
                    <a:lumOff val="5000"/>
                  </a:schemeClr>
                </a:solidFill>
              </a:rPr>
              <a:t>How Literalism Can Produce Disastrous Results</a:t>
            </a:r>
            <a:endParaRPr lang="en-US" dirty="0">
              <a:solidFill>
                <a:schemeClr val="bg1">
                  <a:lumMod val="95000"/>
                  <a:lumOff val="5000"/>
                </a:schemeClr>
              </a:solidFill>
            </a:endParaRPr>
          </a:p>
        </p:txBody>
      </p:sp>
    </p:spTree>
    <p:extLst>
      <p:ext uri="{BB962C8B-B14F-4D97-AF65-F5344CB8AC3E}">
        <p14:creationId xmlns:p14="http://schemas.microsoft.com/office/powerpoint/2010/main" val="3381029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1066800" y="1981200"/>
            <a:ext cx="7086600" cy="3886200"/>
          </a:xfrm>
        </p:spPr>
        <p:txBody>
          <a:bodyPr>
            <a:normAutofit/>
          </a:bodyPr>
          <a:lstStyle/>
          <a:p>
            <a:r>
              <a:rPr lang="en-US" sz="2800" dirty="0" smtClean="0"/>
              <a:t>How did theories of race in W. Europe develop from, and utilize, the Bible?</a:t>
            </a:r>
          </a:p>
          <a:p>
            <a:r>
              <a:rPr lang="en-US" sz="2800" dirty="0" smtClean="0"/>
              <a:t>On what basis did Christians before, during, and after the Civil War justify slavery using the Bible?</a:t>
            </a:r>
          </a:p>
          <a:p>
            <a:r>
              <a:rPr lang="en-US" sz="2800" dirty="0" smtClean="0"/>
              <a:t>How was the idea of humanity being created as/in God’s image sidestepped in such a view?</a:t>
            </a:r>
            <a:endParaRPr lang="en-US" sz="2800" dirty="0"/>
          </a:p>
        </p:txBody>
      </p:sp>
    </p:spTree>
    <p:extLst>
      <p:ext uri="{BB962C8B-B14F-4D97-AF65-F5344CB8AC3E}">
        <p14:creationId xmlns:p14="http://schemas.microsoft.com/office/powerpoint/2010/main" val="3680322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BACKDROP</a:t>
            </a:r>
            <a:endParaRPr lang="en-US" dirty="0"/>
          </a:p>
        </p:txBody>
      </p:sp>
      <p:sp>
        <p:nvSpPr>
          <p:cNvPr id="5" name="Text Placeholder 4"/>
          <p:cNvSpPr>
            <a:spLocks noGrp="1"/>
          </p:cNvSpPr>
          <p:nvPr>
            <p:ph type="body" idx="1"/>
          </p:nvPr>
        </p:nvSpPr>
        <p:spPr/>
        <p:txBody>
          <a:bodyPr/>
          <a:lstStyle/>
          <a:p>
            <a:r>
              <a:rPr lang="en-US" dirty="0" smtClean="0"/>
              <a:t>  </a:t>
            </a:r>
            <a:endParaRPr lang="en-US" dirty="0"/>
          </a:p>
        </p:txBody>
      </p:sp>
    </p:spTree>
    <p:extLst>
      <p:ext uri="{BB962C8B-B14F-4D97-AF65-F5344CB8AC3E}">
        <p14:creationId xmlns:p14="http://schemas.microsoft.com/office/powerpoint/2010/main" val="1938205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Backdrop</a:t>
            </a:r>
            <a:endParaRPr lang="en-US" dirty="0"/>
          </a:p>
        </p:txBody>
      </p:sp>
      <p:sp>
        <p:nvSpPr>
          <p:cNvPr id="3" name="Content Placeholder 2"/>
          <p:cNvSpPr>
            <a:spLocks noGrp="1"/>
          </p:cNvSpPr>
          <p:nvPr>
            <p:ph idx="1"/>
          </p:nvPr>
        </p:nvSpPr>
        <p:spPr>
          <a:xfrm>
            <a:off x="1066800" y="1981200"/>
            <a:ext cx="7162800" cy="4343400"/>
          </a:xfrm>
        </p:spPr>
        <p:txBody>
          <a:bodyPr>
            <a:normAutofit/>
          </a:bodyPr>
          <a:lstStyle/>
          <a:p>
            <a:pPr marL="514350" indent="-514350">
              <a:buFont typeface="+mj-lt"/>
              <a:buAutoNum type="arabicPeriod"/>
            </a:pPr>
            <a:r>
              <a:rPr lang="en-US" sz="3200" b="1" dirty="0">
                <a:solidFill>
                  <a:schemeClr val="accent1"/>
                </a:solidFill>
              </a:rPr>
              <a:t>Age of Exploration</a:t>
            </a:r>
          </a:p>
          <a:p>
            <a:pPr lvl="1"/>
            <a:r>
              <a:rPr lang="en-US" sz="2400" b="1" dirty="0"/>
              <a:t>Late 15</a:t>
            </a:r>
            <a:r>
              <a:rPr lang="en-US" sz="2400" b="1" baseline="30000" dirty="0"/>
              <a:t>th</a:t>
            </a:r>
            <a:r>
              <a:rPr lang="en-US" sz="2400" b="1" dirty="0"/>
              <a:t> century onward</a:t>
            </a:r>
          </a:p>
          <a:p>
            <a:endParaRPr lang="en-US" dirty="0" smtClean="0"/>
          </a:p>
          <a:p>
            <a:r>
              <a:rPr lang="en-US" dirty="0" smtClean="0"/>
              <a:t>“</a:t>
            </a:r>
            <a:r>
              <a:rPr lang="en-US" dirty="0"/>
              <a:t>Old World” </a:t>
            </a:r>
            <a:r>
              <a:rPr lang="en-US" dirty="0" smtClean="0"/>
              <a:t>populations were relatively explainable in light of the Bible</a:t>
            </a:r>
          </a:p>
          <a:p>
            <a:r>
              <a:rPr lang="en-US" dirty="0" smtClean="0"/>
              <a:t>ANE / Mediterranean</a:t>
            </a:r>
          </a:p>
          <a:p>
            <a:r>
              <a:rPr lang="en-US" dirty="0" smtClean="0"/>
              <a:t>But China, Pacific Islands?</a:t>
            </a:r>
          </a:p>
          <a:p>
            <a:endParaRPr lang="en-US" dirty="0"/>
          </a:p>
          <a:p>
            <a:r>
              <a:rPr lang="en-US" dirty="0" smtClean="0"/>
              <a:t>Across the Atlantic??</a:t>
            </a:r>
            <a:endParaRPr lang="en-US" dirty="0"/>
          </a:p>
        </p:txBody>
      </p:sp>
    </p:spTree>
    <p:extLst>
      <p:ext uri="{BB962C8B-B14F-4D97-AF65-F5344CB8AC3E}">
        <p14:creationId xmlns:p14="http://schemas.microsoft.com/office/powerpoint/2010/main" val="2227240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Backdrop</a:t>
            </a:r>
            <a:endParaRPr lang="en-US" dirty="0"/>
          </a:p>
        </p:txBody>
      </p:sp>
      <p:sp>
        <p:nvSpPr>
          <p:cNvPr id="3" name="Content Placeholder 2"/>
          <p:cNvSpPr>
            <a:spLocks noGrp="1"/>
          </p:cNvSpPr>
          <p:nvPr>
            <p:ph idx="1"/>
          </p:nvPr>
        </p:nvSpPr>
        <p:spPr>
          <a:xfrm>
            <a:off x="1066800" y="1981200"/>
            <a:ext cx="7086600" cy="3886200"/>
          </a:xfrm>
        </p:spPr>
        <p:txBody>
          <a:bodyPr>
            <a:normAutofit/>
          </a:bodyPr>
          <a:lstStyle/>
          <a:p>
            <a:r>
              <a:rPr lang="en-US" sz="2800" dirty="0" smtClean="0"/>
              <a:t>Discovery </a:t>
            </a:r>
            <a:r>
              <a:rPr lang="en-US" sz="2800" dirty="0"/>
              <a:t>of the “</a:t>
            </a:r>
            <a:r>
              <a:rPr lang="en-US" sz="2800" dirty="0">
                <a:solidFill>
                  <a:schemeClr val="accent1"/>
                </a:solidFill>
              </a:rPr>
              <a:t>New World</a:t>
            </a:r>
            <a:r>
              <a:rPr lang="en-US" sz="2800" dirty="0"/>
              <a:t>”</a:t>
            </a:r>
          </a:p>
          <a:p>
            <a:pPr lvl="1"/>
            <a:r>
              <a:rPr lang="en-US" sz="2800" dirty="0"/>
              <a:t>The </a:t>
            </a:r>
            <a:r>
              <a:rPr lang="en-US" sz="2800" dirty="0" smtClean="0"/>
              <a:t>Americas</a:t>
            </a:r>
          </a:p>
          <a:p>
            <a:pPr lvl="1"/>
            <a:endParaRPr lang="en-US" sz="2800" dirty="0"/>
          </a:p>
          <a:p>
            <a:r>
              <a:rPr lang="en-US" sz="2800" dirty="0" smtClean="0"/>
              <a:t>What they would encounter was unknown</a:t>
            </a:r>
          </a:p>
          <a:p>
            <a:r>
              <a:rPr lang="en-US" sz="2800" dirty="0" smtClean="0"/>
              <a:t>Conceptions influenced by mythology from antiquity &gt; Middle Ages</a:t>
            </a:r>
            <a:endParaRPr lang="en-US" sz="2800" dirty="0"/>
          </a:p>
        </p:txBody>
      </p:sp>
    </p:spTree>
    <p:extLst>
      <p:ext uri="{BB962C8B-B14F-4D97-AF65-F5344CB8AC3E}">
        <p14:creationId xmlns:p14="http://schemas.microsoft.com/office/powerpoint/2010/main" val="2391055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Backdrop</a:t>
            </a:r>
            <a:endParaRPr lang="en-US" dirty="0"/>
          </a:p>
        </p:txBody>
      </p:sp>
      <p:sp>
        <p:nvSpPr>
          <p:cNvPr id="3" name="Content Placeholder 2"/>
          <p:cNvSpPr>
            <a:spLocks noGrp="1"/>
          </p:cNvSpPr>
          <p:nvPr>
            <p:ph idx="1"/>
          </p:nvPr>
        </p:nvSpPr>
        <p:spPr>
          <a:xfrm>
            <a:off x="533400" y="1905000"/>
            <a:ext cx="4267200" cy="3886200"/>
          </a:xfrm>
        </p:spPr>
        <p:txBody>
          <a:bodyPr>
            <a:normAutofit lnSpcReduction="10000"/>
          </a:bodyPr>
          <a:lstStyle/>
          <a:p>
            <a:r>
              <a:rPr lang="en-US" sz="3600" b="1" dirty="0" smtClean="0"/>
              <a:t>Monopods</a:t>
            </a:r>
          </a:p>
          <a:p>
            <a:endParaRPr lang="en-US" sz="2800" dirty="0"/>
          </a:p>
          <a:p>
            <a:r>
              <a:rPr lang="en-US" sz="2800" dirty="0" smtClean="0"/>
              <a:t>Aka, </a:t>
            </a:r>
            <a:r>
              <a:rPr lang="en-US" sz="2800" i="1" dirty="0" err="1" smtClean="0"/>
              <a:t>skiapods</a:t>
            </a:r>
            <a:r>
              <a:rPr lang="en-US" sz="2800" i="1" dirty="0" smtClean="0"/>
              <a:t> </a:t>
            </a:r>
          </a:p>
          <a:p>
            <a:r>
              <a:rPr lang="en-US" sz="2800" dirty="0" smtClean="0"/>
              <a:t>from </a:t>
            </a:r>
            <a:r>
              <a:rPr lang="en-US" sz="2800" dirty="0" err="1"/>
              <a:t>σκιά</a:t>
            </a:r>
            <a:r>
              <a:rPr lang="en-US" sz="2800" dirty="0"/>
              <a:t>ποδες - "shadow feet" in </a:t>
            </a:r>
            <a:br>
              <a:rPr lang="en-US" sz="2800" dirty="0"/>
            </a:br>
            <a:r>
              <a:rPr lang="en-US" sz="2800" dirty="0" smtClean="0"/>
              <a:t>Greek</a:t>
            </a:r>
          </a:p>
          <a:p>
            <a:endParaRPr lang="en-US" sz="2800" dirty="0"/>
          </a:p>
          <a:p>
            <a:r>
              <a:rPr lang="en-US" sz="2800" dirty="0" smtClean="0"/>
              <a:t>Why?</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905000"/>
            <a:ext cx="4407648" cy="3943350"/>
          </a:xfrm>
          <a:prstGeom prst="rect">
            <a:avLst/>
          </a:prstGeom>
        </p:spPr>
      </p:pic>
      <p:sp>
        <p:nvSpPr>
          <p:cNvPr id="5" name="Rectangle 4"/>
          <p:cNvSpPr/>
          <p:nvPr/>
        </p:nvSpPr>
        <p:spPr>
          <a:xfrm>
            <a:off x="4772711" y="6172200"/>
            <a:ext cx="4006225" cy="369332"/>
          </a:xfrm>
          <a:prstGeom prst="rect">
            <a:avLst/>
          </a:prstGeom>
        </p:spPr>
        <p:txBody>
          <a:bodyPr wrap="none">
            <a:spAutoFit/>
          </a:bodyPr>
          <a:lstStyle/>
          <a:p>
            <a:r>
              <a:rPr lang="en-US" dirty="0" smtClean="0"/>
              <a:t>From the </a:t>
            </a:r>
            <a:r>
              <a:rPr lang="en-US" i="1" dirty="0" smtClean="0"/>
              <a:t>Nuremberg Chronicle</a:t>
            </a:r>
            <a:r>
              <a:rPr lang="en-US" dirty="0" smtClean="0"/>
              <a:t>, 1493</a:t>
            </a:r>
            <a:endParaRPr lang="en-US" dirty="0"/>
          </a:p>
        </p:txBody>
      </p:sp>
    </p:spTree>
    <p:extLst>
      <p:ext uri="{BB962C8B-B14F-4D97-AF65-F5344CB8AC3E}">
        <p14:creationId xmlns:p14="http://schemas.microsoft.com/office/powerpoint/2010/main" val="775500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Backdrop</a:t>
            </a:r>
            <a:endParaRPr lang="en-US" dirty="0"/>
          </a:p>
        </p:txBody>
      </p:sp>
      <p:sp>
        <p:nvSpPr>
          <p:cNvPr id="3" name="Content Placeholder 2"/>
          <p:cNvSpPr>
            <a:spLocks noGrp="1"/>
          </p:cNvSpPr>
          <p:nvPr>
            <p:ph idx="1"/>
          </p:nvPr>
        </p:nvSpPr>
        <p:spPr>
          <a:xfrm>
            <a:off x="533400" y="1905000"/>
            <a:ext cx="8077200" cy="3886200"/>
          </a:xfrm>
        </p:spPr>
        <p:txBody>
          <a:bodyPr>
            <a:normAutofit/>
          </a:bodyPr>
          <a:lstStyle/>
          <a:p>
            <a:r>
              <a:rPr lang="en-US" sz="3200" dirty="0" smtClean="0"/>
              <a:t>Ancient writers</a:t>
            </a:r>
          </a:p>
          <a:p>
            <a:pPr lvl="1"/>
            <a:r>
              <a:rPr lang="en-US" sz="2400" dirty="0" smtClean="0"/>
              <a:t>Pliny </a:t>
            </a:r>
            <a:r>
              <a:rPr lang="en-US" sz="2400" dirty="0"/>
              <a:t>the </a:t>
            </a:r>
            <a:r>
              <a:rPr lang="en-US" sz="2400" dirty="0" smtClean="0"/>
              <a:t>Elder, </a:t>
            </a:r>
            <a:r>
              <a:rPr lang="en-US" sz="2400" i="1" dirty="0" smtClean="0"/>
              <a:t>Natural History</a:t>
            </a:r>
            <a:endParaRPr lang="en-US" sz="2400" dirty="0" smtClean="0"/>
          </a:p>
          <a:p>
            <a:pPr lvl="1"/>
            <a:r>
              <a:rPr lang="en-US" sz="2400" dirty="0" smtClean="0"/>
              <a:t>sightings India</a:t>
            </a:r>
          </a:p>
          <a:p>
            <a:endParaRPr lang="en-US" sz="3200" dirty="0" smtClean="0"/>
          </a:p>
          <a:p>
            <a:r>
              <a:rPr lang="en-US" sz="3200" dirty="0" smtClean="0"/>
              <a:t>Church authorities</a:t>
            </a:r>
          </a:p>
          <a:p>
            <a:pPr lvl="1"/>
            <a:r>
              <a:rPr lang="en-US" sz="2400" dirty="0" smtClean="0"/>
              <a:t>Augustine, </a:t>
            </a:r>
            <a:r>
              <a:rPr lang="en-US" sz="2400" i="1" dirty="0" smtClean="0"/>
              <a:t>The </a:t>
            </a:r>
            <a:r>
              <a:rPr lang="en-US" sz="2400" i="1" dirty="0"/>
              <a:t>City of God</a:t>
            </a:r>
            <a:r>
              <a:rPr lang="en-US" sz="2400" dirty="0"/>
              <a:t>, Book 16, chapter </a:t>
            </a:r>
            <a:r>
              <a:rPr lang="en-US" sz="2400" dirty="0" smtClean="0"/>
              <a:t>8:</a:t>
            </a:r>
          </a:p>
          <a:p>
            <a:pPr lvl="1"/>
            <a:r>
              <a:rPr lang="en-US" sz="2400" dirty="0" smtClean="0"/>
              <a:t>"</a:t>
            </a:r>
            <a:r>
              <a:rPr lang="en-US" sz="2400" dirty="0"/>
              <a:t>Whether Certain Monstrous Races of Men Are Derived From the Stock of Adam or Noah's Sons</a:t>
            </a:r>
            <a:r>
              <a:rPr lang="en-US" sz="2400" dirty="0" smtClean="0"/>
              <a:t>.”</a:t>
            </a:r>
          </a:p>
        </p:txBody>
      </p:sp>
    </p:spTree>
    <p:extLst>
      <p:ext uri="{BB962C8B-B14F-4D97-AF65-F5344CB8AC3E}">
        <p14:creationId xmlns:p14="http://schemas.microsoft.com/office/powerpoint/2010/main" val="64444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Backdrop</a:t>
            </a:r>
            <a:endParaRPr lang="en-US" dirty="0"/>
          </a:p>
        </p:txBody>
      </p:sp>
      <p:sp>
        <p:nvSpPr>
          <p:cNvPr id="3" name="Content Placeholder 2"/>
          <p:cNvSpPr>
            <a:spLocks noGrp="1"/>
          </p:cNvSpPr>
          <p:nvPr>
            <p:ph idx="1"/>
          </p:nvPr>
        </p:nvSpPr>
        <p:spPr>
          <a:xfrm>
            <a:off x="533400" y="1905000"/>
            <a:ext cx="4267200" cy="3886200"/>
          </a:xfrm>
        </p:spPr>
        <p:txBody>
          <a:bodyPr>
            <a:normAutofit lnSpcReduction="10000"/>
          </a:bodyPr>
          <a:lstStyle/>
          <a:p>
            <a:r>
              <a:rPr lang="en-US" sz="3200" b="1" dirty="0"/>
              <a:t>The </a:t>
            </a:r>
            <a:r>
              <a:rPr lang="en-US" sz="3200" b="1" dirty="0" err="1" smtClean="0"/>
              <a:t>Blemmyae</a:t>
            </a:r>
            <a:endParaRPr lang="en-US" sz="3200" b="1" dirty="0" smtClean="0"/>
          </a:p>
          <a:p>
            <a:endParaRPr lang="en-US" sz="2800" dirty="0" smtClean="0"/>
          </a:p>
          <a:p>
            <a:r>
              <a:rPr lang="en-US" sz="2800" dirty="0" smtClean="0"/>
              <a:t>People without </a:t>
            </a:r>
            <a:r>
              <a:rPr lang="en-US" sz="2800" dirty="0"/>
              <a:t>necks, having eyes in their </a:t>
            </a:r>
            <a:r>
              <a:rPr lang="en-US" sz="2800" dirty="0" smtClean="0"/>
              <a:t>shoulders</a:t>
            </a:r>
          </a:p>
          <a:p>
            <a:r>
              <a:rPr lang="en-US" sz="2800" dirty="0" smtClean="0"/>
              <a:t>live </a:t>
            </a:r>
            <a:r>
              <a:rPr lang="en-US" sz="2800" dirty="0"/>
              <a:t>in Africa and </a:t>
            </a:r>
            <a:r>
              <a:rPr lang="en-US" sz="2800" dirty="0" smtClean="0"/>
              <a:t>India</a:t>
            </a:r>
          </a:p>
          <a:p>
            <a:r>
              <a:rPr lang="en-US" sz="2800" dirty="0" smtClean="0"/>
              <a:t>Pliny</a:t>
            </a:r>
            <a:r>
              <a:rPr lang="en-US" sz="2800" dirty="0"/>
              <a:t>, </a:t>
            </a:r>
            <a:r>
              <a:rPr lang="en-US" sz="2800" i="1" dirty="0"/>
              <a:t>Natural History</a:t>
            </a:r>
            <a:r>
              <a:rPr lang="en-US" sz="2800" dirty="0"/>
              <a:t>, </a:t>
            </a:r>
            <a:r>
              <a:rPr lang="en-US" sz="2800" dirty="0" smtClean="0"/>
              <a:t>57-58</a:t>
            </a:r>
            <a:endParaRPr lang="en-US" sz="2800" dirty="0"/>
          </a:p>
        </p:txBody>
      </p:sp>
      <p:sp>
        <p:nvSpPr>
          <p:cNvPr id="5" name="Rectangle 4"/>
          <p:cNvSpPr/>
          <p:nvPr/>
        </p:nvSpPr>
        <p:spPr>
          <a:xfrm>
            <a:off x="4772711" y="6172200"/>
            <a:ext cx="4006225" cy="369332"/>
          </a:xfrm>
          <a:prstGeom prst="rect">
            <a:avLst/>
          </a:prstGeom>
        </p:spPr>
        <p:txBody>
          <a:bodyPr wrap="none">
            <a:spAutoFit/>
          </a:bodyPr>
          <a:lstStyle/>
          <a:p>
            <a:r>
              <a:rPr lang="en-US" dirty="0" smtClean="0"/>
              <a:t>From the </a:t>
            </a:r>
            <a:r>
              <a:rPr lang="en-US" i="1" dirty="0" smtClean="0"/>
              <a:t>Nuremberg Chronicle</a:t>
            </a:r>
            <a:r>
              <a:rPr lang="en-US" dirty="0" smtClean="0"/>
              <a:t>, 1493</a:t>
            </a:r>
            <a:endParaRPr lang="en-US" dirty="0"/>
          </a:p>
        </p:txBody>
      </p:sp>
      <p:pic>
        <p:nvPicPr>
          <p:cNvPr id="1026" name="Picture 2" descr="http://people.duke.edu/%7Ewmignolo/links-of-interest/WKODTG/WKO-DTG5_files/image0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2711" y="1676400"/>
            <a:ext cx="4362450" cy="4105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042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Backdrop</a:t>
            </a:r>
            <a:endParaRPr lang="en-US" dirty="0"/>
          </a:p>
        </p:txBody>
      </p:sp>
      <p:sp>
        <p:nvSpPr>
          <p:cNvPr id="3" name="Content Placeholder 2"/>
          <p:cNvSpPr>
            <a:spLocks noGrp="1"/>
          </p:cNvSpPr>
          <p:nvPr>
            <p:ph idx="1"/>
          </p:nvPr>
        </p:nvSpPr>
        <p:spPr>
          <a:xfrm>
            <a:off x="1066800" y="1981200"/>
            <a:ext cx="7162800" cy="4343400"/>
          </a:xfrm>
        </p:spPr>
        <p:txBody>
          <a:bodyPr>
            <a:normAutofit/>
          </a:bodyPr>
          <a:lstStyle/>
          <a:p>
            <a:pPr marL="514350" indent="-514350">
              <a:buFont typeface="+mj-lt"/>
              <a:buAutoNum type="arabicPeriod" startAt="2"/>
            </a:pPr>
            <a:r>
              <a:rPr lang="en-US" sz="3200" b="1" dirty="0" smtClean="0">
                <a:solidFill>
                  <a:schemeClr val="accent1"/>
                </a:solidFill>
              </a:rPr>
              <a:t>Decipherment of ANE Languages</a:t>
            </a:r>
            <a:endParaRPr lang="en-US" sz="3200" b="1" dirty="0">
              <a:solidFill>
                <a:schemeClr val="accent1"/>
              </a:solidFill>
            </a:endParaRPr>
          </a:p>
          <a:p>
            <a:pPr lvl="1"/>
            <a:r>
              <a:rPr lang="en-US" sz="2400" b="1" dirty="0" smtClean="0"/>
              <a:t>19</a:t>
            </a:r>
            <a:r>
              <a:rPr lang="en-US" sz="2400" b="1" baseline="30000" dirty="0" smtClean="0"/>
              <a:t>th</a:t>
            </a:r>
            <a:r>
              <a:rPr lang="en-US" sz="2400" b="1" dirty="0" smtClean="0"/>
              <a:t> </a:t>
            </a:r>
            <a:r>
              <a:rPr lang="en-US" sz="2400" b="1" dirty="0"/>
              <a:t>century onward</a:t>
            </a:r>
          </a:p>
          <a:p>
            <a:endParaRPr lang="en-US" dirty="0" smtClean="0"/>
          </a:p>
          <a:p>
            <a:r>
              <a:rPr lang="en-US" dirty="0" smtClean="0"/>
              <a:t>Lengthy Histories &amp; Chronologies</a:t>
            </a:r>
          </a:p>
          <a:p>
            <a:pPr lvl="1"/>
            <a:r>
              <a:rPr lang="en-US" dirty="0"/>
              <a:t>Produced severe </a:t>
            </a:r>
            <a:r>
              <a:rPr lang="en-US" dirty="0" smtClean="0"/>
              <a:t>problems </a:t>
            </a:r>
            <a:r>
              <a:rPr lang="en-US" dirty="0"/>
              <a:t>for biblical chronology as articulated by Bishop Ussher (17</a:t>
            </a:r>
            <a:r>
              <a:rPr lang="en-US" baseline="30000" dirty="0"/>
              <a:t>th</a:t>
            </a:r>
            <a:r>
              <a:rPr lang="en-US" dirty="0"/>
              <a:t> century</a:t>
            </a:r>
            <a:r>
              <a:rPr lang="en-US" dirty="0" smtClean="0"/>
              <a:t>)</a:t>
            </a:r>
          </a:p>
          <a:p>
            <a:pPr lvl="1"/>
            <a:r>
              <a:rPr lang="en-US" dirty="0" smtClean="0"/>
              <a:t>e.g., Ussher’s flood date (2348 BC) overlapped with the pyramid age</a:t>
            </a:r>
          </a:p>
          <a:p>
            <a:r>
              <a:rPr lang="en-US" dirty="0" smtClean="0"/>
              <a:t>Clear parallels to biblical stories of human origins, pre-flood civilizations, flood.</a:t>
            </a:r>
            <a:endParaRPr lang="en-US" dirty="0"/>
          </a:p>
        </p:txBody>
      </p:sp>
    </p:spTree>
    <p:extLst>
      <p:ext uri="{BB962C8B-B14F-4D97-AF65-F5344CB8AC3E}">
        <p14:creationId xmlns:p14="http://schemas.microsoft.com/office/powerpoint/2010/main" val="2347533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Backdrop</a:t>
            </a:r>
            <a:endParaRPr lang="en-US" dirty="0"/>
          </a:p>
        </p:txBody>
      </p:sp>
      <p:sp>
        <p:nvSpPr>
          <p:cNvPr id="3" name="Content Placeholder 2"/>
          <p:cNvSpPr>
            <a:spLocks noGrp="1"/>
          </p:cNvSpPr>
          <p:nvPr>
            <p:ph idx="1"/>
          </p:nvPr>
        </p:nvSpPr>
        <p:spPr>
          <a:xfrm>
            <a:off x="762000" y="1752600"/>
            <a:ext cx="7924800" cy="4373563"/>
          </a:xfrm>
        </p:spPr>
        <p:txBody>
          <a:bodyPr>
            <a:normAutofit/>
          </a:bodyPr>
          <a:lstStyle/>
          <a:p>
            <a:r>
              <a:rPr lang="en-US" sz="2800" dirty="0" err="1" smtClean="0"/>
              <a:t>Enuma</a:t>
            </a:r>
            <a:r>
              <a:rPr lang="en-US" sz="2800" dirty="0" smtClean="0"/>
              <a:t> </a:t>
            </a:r>
            <a:r>
              <a:rPr lang="en-US" sz="2800" dirty="0" err="1" smtClean="0"/>
              <a:t>Elish</a:t>
            </a:r>
            <a:endParaRPr lang="en-US" sz="2800" dirty="0" smtClean="0"/>
          </a:p>
          <a:p>
            <a:r>
              <a:rPr lang="en-US" sz="2800" dirty="0" err="1" smtClean="0"/>
              <a:t>Atrahasis</a:t>
            </a:r>
            <a:endParaRPr lang="en-US" sz="2800" dirty="0" smtClean="0"/>
          </a:p>
          <a:p>
            <a:r>
              <a:rPr lang="en-US" sz="2800" dirty="0" smtClean="0"/>
              <a:t>Sumerian King List</a:t>
            </a:r>
          </a:p>
          <a:p>
            <a:r>
              <a:rPr lang="en-US" sz="2800" dirty="0" smtClean="0"/>
              <a:t>Memphite Theology</a:t>
            </a:r>
          </a:p>
          <a:p>
            <a:endParaRPr lang="en-US" sz="2800" dirty="0"/>
          </a:p>
          <a:p>
            <a:r>
              <a:rPr lang="en-US" sz="2800" dirty="0" smtClean="0"/>
              <a:t>King lists</a:t>
            </a:r>
            <a:endParaRPr lang="en-US" sz="2800" dirty="0"/>
          </a:p>
        </p:txBody>
      </p:sp>
    </p:spTree>
    <p:extLst>
      <p:ext uri="{BB962C8B-B14F-4D97-AF65-F5344CB8AC3E}">
        <p14:creationId xmlns:p14="http://schemas.microsoft.com/office/powerpoint/2010/main" val="4148290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Backdrop</a:t>
            </a:r>
            <a:endParaRPr lang="en-US" dirty="0"/>
          </a:p>
        </p:txBody>
      </p:sp>
      <p:sp>
        <p:nvSpPr>
          <p:cNvPr id="3" name="Content Placeholder 2"/>
          <p:cNvSpPr>
            <a:spLocks noGrp="1"/>
          </p:cNvSpPr>
          <p:nvPr>
            <p:ph idx="1"/>
          </p:nvPr>
        </p:nvSpPr>
        <p:spPr>
          <a:xfrm>
            <a:off x="1066800" y="1981200"/>
            <a:ext cx="7162800" cy="4343400"/>
          </a:xfrm>
        </p:spPr>
        <p:txBody>
          <a:bodyPr>
            <a:normAutofit/>
          </a:bodyPr>
          <a:lstStyle/>
          <a:p>
            <a:pPr marL="514350" indent="-514350">
              <a:buFont typeface="+mj-lt"/>
              <a:buAutoNum type="arabicPeriod" startAt="3"/>
            </a:pPr>
            <a:r>
              <a:rPr lang="en-US" sz="3200" b="1" dirty="0" smtClean="0">
                <a:solidFill>
                  <a:schemeClr val="accent1"/>
                </a:solidFill>
              </a:rPr>
              <a:t>Decipherment of Sanskrit</a:t>
            </a:r>
            <a:endParaRPr lang="en-US" sz="3200" b="1" dirty="0">
              <a:solidFill>
                <a:schemeClr val="accent1"/>
              </a:solidFill>
            </a:endParaRPr>
          </a:p>
          <a:p>
            <a:pPr lvl="1"/>
            <a:r>
              <a:rPr lang="en-US" sz="2400" b="1" dirty="0" smtClean="0"/>
              <a:t>17</a:t>
            </a:r>
            <a:r>
              <a:rPr lang="en-US" sz="2400" b="1" baseline="30000" dirty="0" smtClean="0"/>
              <a:t>th</a:t>
            </a:r>
            <a:r>
              <a:rPr lang="en-US" sz="2400" b="1" dirty="0" smtClean="0"/>
              <a:t>-18</a:t>
            </a:r>
            <a:r>
              <a:rPr lang="en-US" sz="2400" b="1" baseline="30000" dirty="0" smtClean="0"/>
              <a:t>th</a:t>
            </a:r>
            <a:r>
              <a:rPr lang="en-US" sz="2400" b="1" dirty="0" smtClean="0"/>
              <a:t> century</a:t>
            </a:r>
            <a:endParaRPr lang="en-US" sz="2400" b="1" dirty="0"/>
          </a:p>
          <a:p>
            <a:endParaRPr lang="en-US" dirty="0" smtClean="0"/>
          </a:p>
          <a:p>
            <a:r>
              <a:rPr lang="en-US" dirty="0" smtClean="0"/>
              <a:t>Lengthy Histories &amp; Chronologies for civilizations outside the biblical world</a:t>
            </a:r>
          </a:p>
          <a:p>
            <a:r>
              <a:rPr lang="en-US" dirty="0" smtClean="0"/>
              <a:t>Alternative stories of human origins</a:t>
            </a:r>
          </a:p>
        </p:txBody>
      </p:sp>
    </p:spTree>
    <p:extLst>
      <p:ext uri="{BB962C8B-B14F-4D97-AF65-F5344CB8AC3E}">
        <p14:creationId xmlns:p14="http://schemas.microsoft.com/office/powerpoint/2010/main" val="1367628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Backdrop</a:t>
            </a:r>
            <a:endParaRPr lang="en-US" dirty="0"/>
          </a:p>
        </p:txBody>
      </p:sp>
      <p:sp>
        <p:nvSpPr>
          <p:cNvPr id="3" name="Content Placeholder 2"/>
          <p:cNvSpPr>
            <a:spLocks noGrp="1"/>
          </p:cNvSpPr>
          <p:nvPr>
            <p:ph idx="1"/>
          </p:nvPr>
        </p:nvSpPr>
        <p:spPr>
          <a:xfrm>
            <a:off x="1066800" y="1981200"/>
            <a:ext cx="7162800" cy="4343400"/>
          </a:xfrm>
        </p:spPr>
        <p:txBody>
          <a:bodyPr>
            <a:normAutofit/>
          </a:bodyPr>
          <a:lstStyle/>
          <a:p>
            <a:pPr marL="514350" indent="-514350">
              <a:buFont typeface="+mj-lt"/>
              <a:buAutoNum type="arabicPeriod" startAt="3"/>
            </a:pPr>
            <a:r>
              <a:rPr lang="en-US" sz="3200" b="1" dirty="0" smtClean="0">
                <a:solidFill>
                  <a:schemeClr val="accent1"/>
                </a:solidFill>
              </a:rPr>
              <a:t>Decipherment of Sanskrit</a:t>
            </a:r>
            <a:endParaRPr lang="en-US" sz="3200" b="1" dirty="0">
              <a:solidFill>
                <a:schemeClr val="accent1"/>
              </a:solidFill>
            </a:endParaRPr>
          </a:p>
          <a:p>
            <a:pPr marL="0" indent="0">
              <a:buNone/>
            </a:pPr>
            <a:endParaRPr lang="en-US" dirty="0" smtClean="0"/>
          </a:p>
          <a:p>
            <a:r>
              <a:rPr lang="en-US" dirty="0" smtClean="0"/>
              <a:t>19th century</a:t>
            </a:r>
          </a:p>
          <a:p>
            <a:r>
              <a:rPr lang="en-US" dirty="0" smtClean="0"/>
              <a:t>Study </a:t>
            </a:r>
            <a:r>
              <a:rPr lang="en-US" dirty="0"/>
              <a:t>of Sanskrit </a:t>
            </a:r>
            <a:r>
              <a:rPr lang="en-US" dirty="0" smtClean="0"/>
              <a:t>was central to the </a:t>
            </a:r>
            <a:r>
              <a:rPr lang="en-US" dirty="0"/>
              <a:t>field of comparative linguistics of the Indo-European languages. </a:t>
            </a:r>
            <a:endParaRPr lang="en-US" dirty="0" smtClean="0"/>
          </a:p>
          <a:p>
            <a:r>
              <a:rPr lang="en-US" dirty="0" smtClean="0"/>
              <a:t>Sanskrit was discovered to be an Indo-European language</a:t>
            </a:r>
          </a:p>
          <a:p>
            <a:r>
              <a:rPr lang="en-US" dirty="0" smtClean="0"/>
              <a:t>Era of higher criticism and Darwinism</a:t>
            </a:r>
          </a:p>
        </p:txBody>
      </p:sp>
    </p:spTree>
    <p:extLst>
      <p:ext uri="{BB962C8B-B14F-4D97-AF65-F5344CB8AC3E}">
        <p14:creationId xmlns:p14="http://schemas.microsoft.com/office/powerpoint/2010/main" val="3742790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Backdrop</a:t>
            </a:r>
            <a:endParaRPr lang="en-US" dirty="0"/>
          </a:p>
        </p:txBody>
      </p:sp>
      <p:sp>
        <p:nvSpPr>
          <p:cNvPr id="3" name="Content Placeholder 2"/>
          <p:cNvSpPr>
            <a:spLocks noGrp="1"/>
          </p:cNvSpPr>
          <p:nvPr>
            <p:ph idx="1"/>
          </p:nvPr>
        </p:nvSpPr>
        <p:spPr>
          <a:xfrm>
            <a:off x="1066800" y="1981200"/>
            <a:ext cx="7162800" cy="4343400"/>
          </a:xfrm>
        </p:spPr>
        <p:txBody>
          <a:bodyPr>
            <a:normAutofit/>
          </a:bodyPr>
          <a:lstStyle/>
          <a:p>
            <a:pPr marL="0" indent="0">
              <a:buNone/>
            </a:pPr>
            <a:r>
              <a:rPr lang="en-US" b="1" dirty="0" smtClean="0">
                <a:solidFill>
                  <a:schemeClr val="accent1"/>
                </a:solidFill>
              </a:rPr>
              <a:t>Speculations / Questions</a:t>
            </a:r>
          </a:p>
          <a:p>
            <a:pPr marL="0" indent="0">
              <a:buNone/>
            </a:pPr>
            <a:endParaRPr lang="en-US" dirty="0" smtClean="0"/>
          </a:p>
          <a:p>
            <a:r>
              <a:rPr lang="en-US" dirty="0" smtClean="0"/>
              <a:t>Why other peoples not mentioned in the Bible? </a:t>
            </a:r>
          </a:p>
          <a:p>
            <a:r>
              <a:rPr lang="en-US" dirty="0" smtClean="0"/>
              <a:t>Biblical authority in human origins?</a:t>
            </a:r>
          </a:p>
          <a:p>
            <a:r>
              <a:rPr lang="en-US" dirty="0" smtClean="0"/>
              <a:t>Maybe other civilizations had it right.</a:t>
            </a:r>
          </a:p>
          <a:p>
            <a:endParaRPr lang="en-US" dirty="0" smtClean="0"/>
          </a:p>
          <a:p>
            <a:r>
              <a:rPr lang="en-US" b="1" dirty="0" smtClean="0"/>
              <a:t>European Sub-text</a:t>
            </a:r>
            <a:r>
              <a:rPr lang="en-US" dirty="0" smtClean="0"/>
              <a:t>: How do we explain our racial heritage vs. others?</a:t>
            </a:r>
          </a:p>
          <a:p>
            <a:pPr lvl="1"/>
            <a:r>
              <a:rPr lang="en-US" dirty="0" smtClean="0"/>
              <a:t>Indo-Europeans weren’t Semitic</a:t>
            </a:r>
          </a:p>
          <a:p>
            <a:pPr lvl="1"/>
            <a:r>
              <a:rPr lang="en-US" dirty="0" smtClean="0"/>
              <a:t>Aren’t we the people of God? (Christianity / W. </a:t>
            </a:r>
            <a:r>
              <a:rPr lang="en-US" dirty="0" err="1" smtClean="0"/>
              <a:t>Civ</a:t>
            </a:r>
            <a:r>
              <a:rPr lang="en-US" dirty="0" smtClean="0"/>
              <a:t>)</a:t>
            </a:r>
          </a:p>
        </p:txBody>
      </p:sp>
    </p:spTree>
    <p:extLst>
      <p:ext uri="{BB962C8B-B14F-4D97-AF65-F5344CB8AC3E}">
        <p14:creationId xmlns:p14="http://schemas.microsoft.com/office/powerpoint/2010/main" val="1964844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685800" y="1828800"/>
            <a:ext cx="7924800" cy="4495800"/>
          </a:xfrm>
        </p:spPr>
        <p:txBody>
          <a:bodyPr>
            <a:normAutofit/>
          </a:bodyPr>
          <a:lstStyle/>
          <a:p>
            <a:pPr marL="0" indent="0">
              <a:buNone/>
            </a:pPr>
            <a:r>
              <a:rPr lang="en-US" sz="2800" dirty="0" smtClean="0"/>
              <a:t>“At </a:t>
            </a:r>
            <a:r>
              <a:rPr lang="en-US" sz="2800" dirty="0"/>
              <a:t>the beginning of the modern </a:t>
            </a:r>
            <a:r>
              <a:rPr lang="en-US" sz="2800" dirty="0" smtClean="0"/>
              <a:t>period, controversies </a:t>
            </a:r>
            <a:r>
              <a:rPr lang="en-US" sz="2800" dirty="0"/>
              <a:t>having to do with the extent </a:t>
            </a:r>
            <a:r>
              <a:rPr lang="en-US" sz="2800" dirty="0" smtClean="0"/>
              <a:t>and the </a:t>
            </a:r>
            <a:r>
              <a:rPr lang="en-US" sz="2800" dirty="0"/>
              <a:t>causes of human diversity were motivated by a genuine concern to make sense of the new ethnographic and physical-anthropological information that was flooding into Europe as a consequence of the rapid rise of exploration, trade, and </a:t>
            </a:r>
            <a:r>
              <a:rPr lang="en-US" sz="2800" dirty="0" smtClean="0"/>
              <a:t>colonization….</a:t>
            </a:r>
            <a:endParaRPr lang="en-US" sz="2800" dirty="0"/>
          </a:p>
          <a:p>
            <a:pPr marL="400050"/>
            <a:endParaRPr lang="en-US" sz="2800" dirty="0"/>
          </a:p>
        </p:txBody>
      </p:sp>
    </p:spTree>
    <p:extLst>
      <p:ext uri="{BB962C8B-B14F-4D97-AF65-F5344CB8AC3E}">
        <p14:creationId xmlns:p14="http://schemas.microsoft.com/office/powerpoint/2010/main" val="1809657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685800" y="1828800"/>
            <a:ext cx="7924800" cy="4495800"/>
          </a:xfrm>
        </p:spPr>
        <p:txBody>
          <a:bodyPr>
            <a:normAutofit lnSpcReduction="10000"/>
          </a:bodyPr>
          <a:lstStyle/>
          <a:p>
            <a:pPr marL="0" indent="0">
              <a:buNone/>
            </a:pPr>
            <a:r>
              <a:rPr lang="en-US" sz="2800" dirty="0" smtClean="0"/>
              <a:t>“…. One </a:t>
            </a:r>
            <a:r>
              <a:rPr lang="en-US" sz="2800" dirty="0"/>
              <a:t>of the </a:t>
            </a:r>
            <a:r>
              <a:rPr lang="en-US" sz="2800" dirty="0" smtClean="0"/>
              <a:t>most controversial </a:t>
            </a:r>
            <a:r>
              <a:rPr lang="en-US" sz="2800" dirty="0"/>
              <a:t>interpretations of this new information, the theory of polygenesis, </a:t>
            </a:r>
            <a:r>
              <a:rPr lang="en-US" sz="2800" dirty="0" smtClean="0"/>
              <a:t>effectively deprived </a:t>
            </a:r>
            <a:r>
              <a:rPr lang="en-US" sz="2800" dirty="0"/>
              <a:t>Christian scripture of its supposedly universal authority by decoupling the origins </a:t>
            </a:r>
            <a:r>
              <a:rPr lang="en-US" sz="2800" dirty="0" smtClean="0"/>
              <a:t>of ‘pagan</a:t>
            </a:r>
            <a:r>
              <a:rPr lang="en-US" sz="2800" dirty="0"/>
              <a:t>’ peoples from the account given in the book of Genesis of the origins of those </a:t>
            </a:r>
            <a:r>
              <a:rPr lang="en-US" sz="2800" dirty="0" smtClean="0"/>
              <a:t>humans whose </a:t>
            </a:r>
            <a:r>
              <a:rPr lang="en-US" sz="2800" dirty="0"/>
              <a:t>generations extend back to Adam and </a:t>
            </a:r>
            <a:r>
              <a:rPr lang="en-US" sz="2800" dirty="0" smtClean="0"/>
              <a:t>Eve.”</a:t>
            </a:r>
            <a:endParaRPr lang="en-US" sz="2800" dirty="0"/>
          </a:p>
          <a:p>
            <a:pPr marL="57150" indent="0" algn="r">
              <a:buNone/>
            </a:pPr>
            <a:endParaRPr lang="en-US" sz="2800" dirty="0" smtClean="0"/>
          </a:p>
          <a:p>
            <a:pPr marL="0" indent="0" algn="r">
              <a:buNone/>
            </a:pPr>
            <a:r>
              <a:rPr lang="en-US" sz="1700" dirty="0" smtClean="0"/>
              <a:t>Justin E. H. Smith, “</a:t>
            </a:r>
            <a:r>
              <a:rPr lang="en-US" sz="1700" dirty="0"/>
              <a:t>The Pre-</a:t>
            </a:r>
            <a:r>
              <a:rPr lang="en-US" sz="1700" dirty="0" err="1"/>
              <a:t>Adamite</a:t>
            </a:r>
            <a:r>
              <a:rPr lang="en-US" sz="1700" dirty="0"/>
              <a:t> Controversy and </a:t>
            </a:r>
            <a:r>
              <a:rPr lang="en-US" sz="1700" dirty="0" smtClean="0"/>
              <a:t/>
            </a:r>
            <a:br>
              <a:rPr lang="en-US" sz="1700" dirty="0" smtClean="0"/>
            </a:br>
            <a:r>
              <a:rPr lang="en-US" sz="1700" dirty="0" smtClean="0"/>
              <a:t>the </a:t>
            </a:r>
            <a:r>
              <a:rPr lang="en-US" sz="1700" dirty="0"/>
              <a:t>Problem of Racial Difference in </a:t>
            </a:r>
            <a:r>
              <a:rPr lang="en-US" sz="1700" dirty="0" smtClean="0"/>
              <a:t>17</a:t>
            </a:r>
            <a:r>
              <a:rPr lang="en-US" sz="1700" baseline="30000" dirty="0" smtClean="0"/>
              <a:t>th</a:t>
            </a:r>
            <a:r>
              <a:rPr lang="en-US" sz="1700" dirty="0" smtClean="0"/>
              <a:t> Century </a:t>
            </a:r>
            <a:r>
              <a:rPr lang="en-US" sz="1700" dirty="0"/>
              <a:t>Natural </a:t>
            </a:r>
            <a:r>
              <a:rPr lang="en-US" sz="1700" dirty="0" smtClean="0"/>
              <a:t>Philosophy”</a:t>
            </a:r>
            <a:endParaRPr lang="en-US" sz="1700" dirty="0"/>
          </a:p>
        </p:txBody>
      </p:sp>
    </p:spTree>
    <p:extLst>
      <p:ext uri="{BB962C8B-B14F-4D97-AF65-F5344CB8AC3E}">
        <p14:creationId xmlns:p14="http://schemas.microsoft.com/office/powerpoint/2010/main" val="2629877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Backdrop</a:t>
            </a:r>
            <a:endParaRPr lang="en-US" dirty="0"/>
          </a:p>
        </p:txBody>
      </p:sp>
      <p:sp>
        <p:nvSpPr>
          <p:cNvPr id="3" name="Content Placeholder 2"/>
          <p:cNvSpPr>
            <a:spLocks noGrp="1"/>
          </p:cNvSpPr>
          <p:nvPr>
            <p:ph idx="1"/>
          </p:nvPr>
        </p:nvSpPr>
        <p:spPr>
          <a:xfrm>
            <a:off x="1066800" y="1981200"/>
            <a:ext cx="7162800" cy="4343400"/>
          </a:xfrm>
        </p:spPr>
        <p:txBody>
          <a:bodyPr>
            <a:normAutofit/>
          </a:bodyPr>
          <a:lstStyle/>
          <a:p>
            <a:pPr marL="0" indent="0">
              <a:buNone/>
            </a:pPr>
            <a:r>
              <a:rPr lang="en-US" b="1" dirty="0" smtClean="0">
                <a:solidFill>
                  <a:schemeClr val="accent1"/>
                </a:solidFill>
              </a:rPr>
              <a:t>Posturing</a:t>
            </a:r>
          </a:p>
          <a:p>
            <a:r>
              <a:rPr lang="en-US" b="1" dirty="0" smtClean="0"/>
              <a:t>Unbelievers / biblical critics</a:t>
            </a:r>
          </a:p>
          <a:p>
            <a:pPr lvl="1"/>
            <a:r>
              <a:rPr lang="en-US" sz="2400" dirty="0" smtClean="0"/>
              <a:t>Divorced Bible from human origins</a:t>
            </a:r>
          </a:p>
          <a:p>
            <a:pPr lvl="2"/>
            <a:r>
              <a:rPr lang="en-US" sz="2400" dirty="0" smtClean="0"/>
              <a:t>Darwinism, Geology, paleontology</a:t>
            </a:r>
          </a:p>
          <a:p>
            <a:pPr lvl="2"/>
            <a:r>
              <a:rPr lang="en-US" sz="2400" dirty="0" smtClean="0"/>
              <a:t>Literalized mythology, literalized content of other ancient texts, outright speculation: </a:t>
            </a:r>
          </a:p>
          <a:p>
            <a:pPr lvl="3"/>
            <a:r>
              <a:rPr lang="en-US" sz="2200" dirty="0"/>
              <a:t>T</a:t>
            </a:r>
            <a:r>
              <a:rPr lang="en-US" sz="2200" dirty="0" smtClean="0"/>
              <a:t>heosophy, Alternative histories, </a:t>
            </a:r>
            <a:r>
              <a:rPr lang="en-US" sz="2200" dirty="0" err="1" smtClean="0"/>
              <a:t>Ariosophy</a:t>
            </a:r>
            <a:r>
              <a:rPr lang="en-US" sz="2200" dirty="0" smtClean="0"/>
              <a:t>, Hollow earth </a:t>
            </a:r>
          </a:p>
          <a:p>
            <a:pPr lvl="1"/>
            <a:r>
              <a:rPr lang="en-US" sz="2600" dirty="0" smtClean="0"/>
              <a:t>Anti-Semitism gets a new, added rationale</a:t>
            </a:r>
          </a:p>
        </p:txBody>
      </p:sp>
    </p:spTree>
    <p:extLst>
      <p:ext uri="{BB962C8B-B14F-4D97-AF65-F5344CB8AC3E}">
        <p14:creationId xmlns:p14="http://schemas.microsoft.com/office/powerpoint/2010/main" val="282954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Backdrop</a:t>
            </a:r>
            <a:endParaRPr lang="en-US" dirty="0"/>
          </a:p>
        </p:txBody>
      </p:sp>
      <p:sp>
        <p:nvSpPr>
          <p:cNvPr id="3" name="Content Placeholder 2"/>
          <p:cNvSpPr>
            <a:spLocks noGrp="1"/>
          </p:cNvSpPr>
          <p:nvPr>
            <p:ph idx="1"/>
          </p:nvPr>
        </p:nvSpPr>
        <p:spPr>
          <a:xfrm>
            <a:off x="1066800" y="1981200"/>
            <a:ext cx="7162800" cy="4343400"/>
          </a:xfrm>
        </p:spPr>
        <p:txBody>
          <a:bodyPr>
            <a:normAutofit/>
          </a:bodyPr>
          <a:lstStyle/>
          <a:p>
            <a:pPr marL="0" indent="0">
              <a:buNone/>
            </a:pPr>
            <a:r>
              <a:rPr lang="en-US" b="1" dirty="0" smtClean="0">
                <a:solidFill>
                  <a:schemeClr val="accent1"/>
                </a:solidFill>
              </a:rPr>
              <a:t>Posturing</a:t>
            </a:r>
          </a:p>
          <a:p>
            <a:r>
              <a:rPr lang="en-US" b="1" dirty="0" smtClean="0"/>
              <a:t>Believers </a:t>
            </a:r>
          </a:p>
          <a:p>
            <a:pPr lvl="1"/>
            <a:r>
              <a:rPr lang="en-US" sz="2400" dirty="0" smtClean="0"/>
              <a:t>Harmonize origin stories and these other histories with the Bible</a:t>
            </a:r>
          </a:p>
          <a:p>
            <a:pPr lvl="1"/>
            <a:r>
              <a:rPr lang="en-US" sz="2400" dirty="0" smtClean="0"/>
              <a:t>Have </a:t>
            </a:r>
            <a:r>
              <a:rPr lang="en-US" sz="2400" dirty="0"/>
              <a:t>to find these other humans in the </a:t>
            </a:r>
            <a:r>
              <a:rPr lang="en-US" sz="2400" dirty="0" smtClean="0"/>
              <a:t>Bible</a:t>
            </a:r>
          </a:p>
          <a:p>
            <a:pPr lvl="2"/>
            <a:r>
              <a:rPr lang="en-US" sz="2400" dirty="0" smtClean="0">
                <a:solidFill>
                  <a:schemeClr val="accent1">
                    <a:lumMod val="75000"/>
                  </a:schemeClr>
                </a:solidFill>
              </a:rPr>
              <a:t>Have to do so “literally” (make the Bible say these things)</a:t>
            </a:r>
          </a:p>
          <a:p>
            <a:pPr lvl="2"/>
            <a:r>
              <a:rPr lang="en-US" sz="2400" dirty="0" smtClean="0">
                <a:solidFill>
                  <a:schemeClr val="accent1">
                    <a:lumMod val="75000"/>
                  </a:schemeClr>
                </a:solidFill>
              </a:rPr>
              <a:t>Effort to retain biblical authority produced bizarre readings and interpretations of text.</a:t>
            </a:r>
            <a:endParaRPr lang="en-US" sz="2400" dirty="0">
              <a:solidFill>
                <a:schemeClr val="accent1">
                  <a:lumMod val="75000"/>
                </a:schemeClr>
              </a:solidFill>
            </a:endParaRPr>
          </a:p>
          <a:p>
            <a:pPr lvl="1"/>
            <a:endParaRPr lang="en-US" sz="2600" dirty="0" smtClean="0"/>
          </a:p>
        </p:txBody>
      </p:sp>
    </p:spTree>
    <p:extLst>
      <p:ext uri="{BB962C8B-B14F-4D97-AF65-F5344CB8AC3E}">
        <p14:creationId xmlns:p14="http://schemas.microsoft.com/office/powerpoint/2010/main" val="1814844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“SOLUTIONS”</a:t>
            </a:r>
            <a:endParaRPr lang="en-US" dirty="0"/>
          </a:p>
        </p:txBody>
      </p:sp>
      <p:sp>
        <p:nvSpPr>
          <p:cNvPr id="5" name="Text Placeholder 4"/>
          <p:cNvSpPr>
            <a:spLocks noGrp="1"/>
          </p:cNvSpPr>
          <p:nvPr>
            <p:ph type="body" idx="1"/>
          </p:nvPr>
        </p:nvSpPr>
        <p:spPr/>
        <p:txBody>
          <a:bodyPr/>
          <a:lstStyle/>
          <a:p>
            <a:r>
              <a:rPr lang="en-US" dirty="0" smtClean="0"/>
              <a:t>  </a:t>
            </a:r>
            <a:endParaRPr lang="en-US" dirty="0"/>
          </a:p>
        </p:txBody>
      </p:sp>
    </p:spTree>
    <p:extLst>
      <p:ext uri="{BB962C8B-B14F-4D97-AF65-F5344CB8AC3E}">
        <p14:creationId xmlns:p14="http://schemas.microsoft.com/office/powerpoint/2010/main" val="17006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a:xfrm>
            <a:off x="1066800" y="1981200"/>
            <a:ext cx="7162800" cy="4343400"/>
          </a:xfrm>
        </p:spPr>
        <p:txBody>
          <a:bodyPr>
            <a:normAutofit/>
          </a:bodyPr>
          <a:lstStyle/>
          <a:p>
            <a:pPr marL="57150" indent="0">
              <a:buNone/>
            </a:pPr>
            <a:r>
              <a:rPr lang="en-US" sz="3000" dirty="0" smtClean="0"/>
              <a:t>Broader Issues</a:t>
            </a:r>
          </a:p>
          <a:p>
            <a:pPr marL="514350" indent="-457200"/>
            <a:r>
              <a:rPr lang="en-US" sz="3000" dirty="0" smtClean="0"/>
              <a:t>Geological time, fossils</a:t>
            </a:r>
          </a:p>
          <a:p>
            <a:pPr marL="514350" indent="-457200"/>
            <a:endParaRPr lang="en-US" sz="3000" dirty="0"/>
          </a:p>
          <a:p>
            <a:pPr marL="514350" indent="-457200"/>
            <a:r>
              <a:rPr lang="en-US" sz="3000" dirty="0" smtClean="0"/>
              <a:t>“Gap Theory”</a:t>
            </a:r>
          </a:p>
          <a:p>
            <a:pPr marL="914400" lvl="1" indent="-457200"/>
            <a:r>
              <a:rPr lang="en-US" sz="2600" dirty="0" smtClean="0"/>
              <a:t>Long ages of time, death before fall (fossils)</a:t>
            </a:r>
          </a:p>
        </p:txBody>
      </p:sp>
    </p:spTree>
    <p:extLst>
      <p:ext uri="{BB962C8B-B14F-4D97-AF65-F5344CB8AC3E}">
        <p14:creationId xmlns:p14="http://schemas.microsoft.com/office/powerpoint/2010/main" val="1967453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a:xfrm>
            <a:off x="1066800" y="1981200"/>
            <a:ext cx="7162800" cy="4343400"/>
          </a:xfrm>
        </p:spPr>
        <p:txBody>
          <a:bodyPr>
            <a:normAutofit/>
          </a:bodyPr>
          <a:lstStyle/>
          <a:p>
            <a:pPr marL="57150" indent="0">
              <a:buNone/>
            </a:pPr>
            <a:r>
              <a:rPr lang="en-US" sz="3000" dirty="0" smtClean="0"/>
              <a:t>Racial / Human Origins Issue</a:t>
            </a:r>
          </a:p>
          <a:p>
            <a:pPr marL="514350" indent="-457200"/>
            <a:r>
              <a:rPr lang="en-US" sz="3000" dirty="0" smtClean="0"/>
              <a:t>Pre-</a:t>
            </a:r>
            <a:r>
              <a:rPr lang="en-US" sz="3000" dirty="0" err="1" smtClean="0"/>
              <a:t>Adamism</a:t>
            </a:r>
            <a:endParaRPr lang="en-US" sz="3000" dirty="0" smtClean="0"/>
          </a:p>
          <a:p>
            <a:pPr marL="514350" indent="-457200"/>
            <a:r>
              <a:rPr lang="en-US" sz="3000" dirty="0" smtClean="0"/>
              <a:t>Co-</a:t>
            </a:r>
            <a:r>
              <a:rPr lang="en-US" sz="3000" dirty="0" err="1" smtClean="0"/>
              <a:t>Adamism</a:t>
            </a:r>
            <a:endParaRPr lang="en-US" sz="3000" dirty="0" smtClean="0"/>
          </a:p>
          <a:p>
            <a:pPr marL="857250" lvl="2" indent="0">
              <a:buNone/>
            </a:pPr>
            <a:r>
              <a:rPr lang="en-US" sz="2400" dirty="0" smtClean="0"/>
              <a:t>= </a:t>
            </a:r>
            <a:r>
              <a:rPr lang="en-US" sz="2400" dirty="0" err="1" smtClean="0"/>
              <a:t>polygenism</a:t>
            </a:r>
            <a:endParaRPr lang="en-US" sz="2400" dirty="0" smtClean="0"/>
          </a:p>
          <a:p>
            <a:pPr marL="514350" indent="-457200"/>
            <a:r>
              <a:rPr lang="en-US" sz="3000" dirty="0" smtClean="0"/>
              <a:t>Point: Other races were non-</a:t>
            </a:r>
            <a:r>
              <a:rPr lang="en-US" sz="3000" dirty="0" err="1" smtClean="0"/>
              <a:t>Adamic</a:t>
            </a:r>
            <a:endParaRPr lang="en-US" sz="3000" dirty="0"/>
          </a:p>
          <a:p>
            <a:pPr marL="1314450" lvl="2" indent="-457200"/>
            <a:r>
              <a:rPr lang="en-US" sz="2000" dirty="0"/>
              <a:t>P</a:t>
            </a:r>
            <a:r>
              <a:rPr lang="en-US" sz="2000" dirty="0" smtClean="0"/>
              <a:t>re-existent (Gap Theory; Cain’s wife)</a:t>
            </a:r>
          </a:p>
          <a:p>
            <a:pPr marL="1314450" lvl="2" indent="-457200"/>
            <a:r>
              <a:rPr lang="en-US" sz="2000" dirty="0" smtClean="0"/>
              <a:t>Serpent seed (Cain)</a:t>
            </a:r>
          </a:p>
          <a:p>
            <a:pPr marL="1314450" lvl="2" indent="-457200"/>
            <a:r>
              <a:rPr lang="en-US" sz="2000" dirty="0" smtClean="0"/>
              <a:t>Nephilim bloodlines</a:t>
            </a:r>
          </a:p>
          <a:p>
            <a:pPr marL="1314450" lvl="2" indent="-457200"/>
            <a:r>
              <a:rPr lang="en-US" sz="2000" dirty="0" smtClean="0"/>
              <a:t>Result of cursing (Ham)</a:t>
            </a:r>
          </a:p>
        </p:txBody>
      </p:sp>
    </p:spTree>
    <p:extLst>
      <p:ext uri="{BB962C8B-B14F-4D97-AF65-F5344CB8AC3E}">
        <p14:creationId xmlns:p14="http://schemas.microsoft.com/office/powerpoint/2010/main" val="1879816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1066800" y="1981200"/>
            <a:ext cx="7162800" cy="4343400"/>
          </a:xfrm>
        </p:spPr>
        <p:txBody>
          <a:bodyPr>
            <a:normAutofit/>
          </a:bodyPr>
          <a:lstStyle/>
          <a:p>
            <a:pPr marL="57150" indent="0">
              <a:buNone/>
            </a:pPr>
            <a:r>
              <a:rPr lang="en-US" sz="3000" dirty="0" smtClean="0"/>
              <a:t>Actually around before modernity</a:t>
            </a:r>
          </a:p>
          <a:p>
            <a:pPr marL="400050"/>
            <a:endParaRPr lang="en-US" sz="2000" dirty="0" smtClean="0"/>
          </a:p>
          <a:p>
            <a:pPr marL="400050"/>
            <a:r>
              <a:rPr lang="en-US" sz="2800" dirty="0" smtClean="0"/>
              <a:t>Traces in church fathers</a:t>
            </a:r>
          </a:p>
          <a:p>
            <a:pPr marL="400050"/>
            <a:r>
              <a:rPr lang="en-US" sz="2800" dirty="0" smtClean="0"/>
              <a:t>Kabbalistic literature</a:t>
            </a:r>
          </a:p>
          <a:p>
            <a:pPr marL="400050"/>
            <a:endParaRPr lang="en-US" sz="2000" dirty="0" smtClean="0"/>
          </a:p>
          <a:p>
            <a:pPr marL="400050"/>
            <a:endParaRPr lang="en-US" sz="2000" dirty="0" smtClean="0"/>
          </a:p>
          <a:p>
            <a:pPr marL="400050"/>
            <a:endParaRPr lang="en-US" sz="2000" dirty="0"/>
          </a:p>
          <a:p>
            <a:pPr marL="400050"/>
            <a:r>
              <a:rPr lang="en-US" sz="2000" dirty="0" smtClean="0"/>
              <a:t>See David N. Livingstone, </a:t>
            </a:r>
            <a:r>
              <a:rPr lang="en-US" sz="2000" i="1" dirty="0" smtClean="0"/>
              <a:t>Adam’s Ancestors: </a:t>
            </a:r>
            <a:r>
              <a:rPr lang="en-US" sz="2000" i="1" dirty="0"/>
              <a:t>Race, Religion, and the Politics of Human Origins </a:t>
            </a:r>
            <a:r>
              <a:rPr lang="en-US" sz="2000" dirty="0" smtClean="0"/>
              <a:t>(Johns Hopkins University Press, 2011)</a:t>
            </a:r>
          </a:p>
          <a:p>
            <a:pPr marL="57150" indent="0">
              <a:buNone/>
            </a:pPr>
            <a:endParaRPr lang="en-US" sz="2000" dirty="0"/>
          </a:p>
        </p:txBody>
      </p:sp>
    </p:spTree>
    <p:extLst>
      <p:ext uri="{BB962C8B-B14F-4D97-AF65-F5344CB8AC3E}">
        <p14:creationId xmlns:p14="http://schemas.microsoft.com/office/powerpoint/2010/main" val="4213837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1066800" y="1981200"/>
            <a:ext cx="7162800" cy="4343400"/>
          </a:xfrm>
        </p:spPr>
        <p:txBody>
          <a:bodyPr>
            <a:normAutofit/>
          </a:bodyPr>
          <a:lstStyle/>
          <a:p>
            <a:pPr marL="57150" indent="0">
              <a:buNone/>
            </a:pPr>
            <a:r>
              <a:rPr lang="en-US" sz="2800" b="1" dirty="0" smtClean="0"/>
              <a:t>Controversial</a:t>
            </a:r>
          </a:p>
          <a:p>
            <a:pPr marL="400050"/>
            <a:r>
              <a:rPr lang="en-US" sz="2800" dirty="0" smtClean="0"/>
              <a:t>First major articulation: </a:t>
            </a:r>
          </a:p>
          <a:p>
            <a:pPr marL="800100" lvl="1"/>
            <a:r>
              <a:rPr lang="en-US" sz="2400" b="1" dirty="0" smtClean="0">
                <a:solidFill>
                  <a:schemeClr val="accent1">
                    <a:lumMod val="75000"/>
                  </a:schemeClr>
                </a:solidFill>
              </a:rPr>
              <a:t>Isaac </a:t>
            </a:r>
            <a:r>
              <a:rPr lang="en-US" sz="2400" b="1" dirty="0">
                <a:solidFill>
                  <a:schemeClr val="accent1">
                    <a:lumMod val="75000"/>
                  </a:schemeClr>
                </a:solidFill>
              </a:rPr>
              <a:t>de la </a:t>
            </a:r>
            <a:r>
              <a:rPr lang="en-US" sz="2400" b="1" dirty="0" err="1">
                <a:solidFill>
                  <a:schemeClr val="accent1">
                    <a:lumMod val="75000"/>
                  </a:schemeClr>
                </a:solidFill>
              </a:rPr>
              <a:t>Peyrere</a:t>
            </a:r>
            <a:r>
              <a:rPr lang="en-US" sz="2400" b="1" dirty="0">
                <a:solidFill>
                  <a:schemeClr val="accent1">
                    <a:lumMod val="75000"/>
                  </a:schemeClr>
                </a:solidFill>
              </a:rPr>
              <a:t> </a:t>
            </a:r>
            <a:r>
              <a:rPr lang="en-US" sz="2400" dirty="0"/>
              <a:t>(1596- 1676), a Calvinist of Portuguese Jewish origins from Bordeaux </a:t>
            </a:r>
            <a:endParaRPr lang="en-US" sz="2400" dirty="0" smtClean="0"/>
          </a:p>
          <a:p>
            <a:pPr marL="1200150" lvl="2"/>
            <a:r>
              <a:rPr lang="en-US" sz="2200" i="1" dirty="0" smtClean="0"/>
              <a:t>Men </a:t>
            </a:r>
            <a:r>
              <a:rPr lang="en-US" sz="2200" i="1" dirty="0"/>
              <a:t>Before Adam. Or a Discourse upon the Twelfth, Thirteenth, and Fourteenth Verses of the Fifth Chapter of the Epistle of the Apostle Paul to the Romans. By Which are </a:t>
            </a:r>
            <a:r>
              <a:rPr lang="en-US" sz="2200" i="1" dirty="0" err="1"/>
              <a:t>Prov'd</a:t>
            </a:r>
            <a:r>
              <a:rPr lang="en-US" sz="2200" i="1" dirty="0"/>
              <a:t>, That Men Were Created before Adam </a:t>
            </a:r>
            <a:r>
              <a:rPr lang="en-US" sz="2200" dirty="0"/>
              <a:t>(London, </a:t>
            </a:r>
            <a:r>
              <a:rPr lang="en-US" sz="2200" dirty="0" smtClean="0"/>
              <a:t>1656)</a:t>
            </a:r>
          </a:p>
        </p:txBody>
      </p:sp>
    </p:spTree>
    <p:extLst>
      <p:ext uri="{BB962C8B-B14F-4D97-AF65-F5344CB8AC3E}">
        <p14:creationId xmlns:p14="http://schemas.microsoft.com/office/powerpoint/2010/main" val="2474154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1066800" y="1981200"/>
            <a:ext cx="7162800" cy="4343400"/>
          </a:xfrm>
        </p:spPr>
        <p:txBody>
          <a:bodyPr>
            <a:normAutofit/>
          </a:bodyPr>
          <a:lstStyle/>
          <a:p>
            <a:pPr marL="400050"/>
            <a:r>
              <a:rPr lang="en-US" sz="2800" dirty="0" smtClean="0"/>
              <a:t>Focused on explaining Paul's </a:t>
            </a:r>
            <a:r>
              <a:rPr lang="en-US" sz="2800" dirty="0"/>
              <a:t>words that "Until the law, sin was in the world; but sin was not imputed, when the law was not." </a:t>
            </a:r>
            <a:endParaRPr lang="en-US" sz="2800" dirty="0" smtClean="0"/>
          </a:p>
          <a:p>
            <a:pPr marL="800100" lvl="1"/>
            <a:r>
              <a:rPr lang="en-US" sz="2400" dirty="0" err="1" smtClean="0"/>
              <a:t>Peyrere</a:t>
            </a:r>
            <a:r>
              <a:rPr lang="en-US" sz="2400" dirty="0" smtClean="0"/>
              <a:t> didn’t believe this was a reference to the Mosaic law, but to a law given to Adam.</a:t>
            </a:r>
          </a:p>
          <a:p>
            <a:pPr marL="800100" lvl="1"/>
            <a:r>
              <a:rPr lang="en-US" sz="2400" b="1" dirty="0" smtClean="0"/>
              <a:t>Implication</a:t>
            </a:r>
            <a:r>
              <a:rPr lang="en-US" sz="2400" dirty="0" smtClean="0"/>
              <a:t>: There must have been humans before Adam.</a:t>
            </a:r>
          </a:p>
          <a:p>
            <a:pPr marL="800100" lvl="1"/>
            <a:endParaRPr lang="en-US" sz="2400" dirty="0" smtClean="0"/>
          </a:p>
          <a:p>
            <a:pPr marL="800100" lvl="1"/>
            <a:r>
              <a:rPr lang="en-US" sz="2400" dirty="0" smtClean="0"/>
              <a:t>Also opted for a local flood.</a:t>
            </a:r>
          </a:p>
        </p:txBody>
      </p:sp>
    </p:spTree>
    <p:extLst>
      <p:ext uri="{BB962C8B-B14F-4D97-AF65-F5344CB8AC3E}">
        <p14:creationId xmlns:p14="http://schemas.microsoft.com/office/powerpoint/2010/main" val="2470264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762000" y="1981200"/>
            <a:ext cx="7924800" cy="4343400"/>
          </a:xfrm>
        </p:spPr>
        <p:txBody>
          <a:bodyPr>
            <a:normAutofit/>
          </a:bodyPr>
          <a:lstStyle/>
          <a:p>
            <a:pPr marL="400050"/>
            <a:r>
              <a:rPr lang="en-US" dirty="0" err="1" smtClean="0"/>
              <a:t>Peyrere</a:t>
            </a:r>
            <a:r>
              <a:rPr lang="en-US" dirty="0" smtClean="0"/>
              <a:t> was not a racist. </a:t>
            </a:r>
          </a:p>
          <a:p>
            <a:r>
              <a:rPr lang="en-US" dirty="0" smtClean="0"/>
              <a:t>Not </a:t>
            </a:r>
            <a:r>
              <a:rPr lang="en-US" dirty="0"/>
              <a:t>descending </a:t>
            </a:r>
            <a:r>
              <a:rPr lang="en-US" dirty="0" smtClean="0"/>
              <a:t>from didn’t mean Negroes, for example, were animals (as others would later argue in the 19</a:t>
            </a:r>
            <a:r>
              <a:rPr lang="en-US" baseline="30000" dirty="0" smtClean="0"/>
              <a:t>th</a:t>
            </a:r>
            <a:r>
              <a:rPr lang="en-US" dirty="0" smtClean="0"/>
              <a:t> century).</a:t>
            </a:r>
            <a:endParaRPr lang="en-US" dirty="0"/>
          </a:p>
          <a:p>
            <a:r>
              <a:rPr lang="en-US" dirty="0"/>
              <a:t>Motivated by the question of the extent of scriptural authority and </a:t>
            </a:r>
            <a:r>
              <a:rPr lang="en-US" dirty="0" smtClean="0"/>
              <a:t>the need to take seriously non-biblical chronologies and physical differences in people in both Old and New World.</a:t>
            </a:r>
          </a:p>
          <a:p>
            <a:r>
              <a:rPr lang="en-US" dirty="0" smtClean="0"/>
              <a:t>Wasn’t concerned with establishing the inequality of the races</a:t>
            </a:r>
          </a:p>
        </p:txBody>
      </p:sp>
    </p:spTree>
    <p:extLst>
      <p:ext uri="{BB962C8B-B14F-4D97-AF65-F5344CB8AC3E}">
        <p14:creationId xmlns:p14="http://schemas.microsoft.com/office/powerpoint/2010/main" val="4740757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685800" y="1752600"/>
            <a:ext cx="7848600" cy="4572000"/>
          </a:xfrm>
        </p:spPr>
        <p:txBody>
          <a:bodyPr>
            <a:normAutofit/>
          </a:bodyPr>
          <a:lstStyle/>
          <a:p>
            <a:pPr marL="400050"/>
            <a:r>
              <a:rPr lang="en-US" sz="2800" dirty="0" smtClean="0"/>
              <a:t>Pre-</a:t>
            </a:r>
            <a:r>
              <a:rPr lang="en-US" sz="2800" dirty="0" err="1" smtClean="0"/>
              <a:t>Adamism</a:t>
            </a:r>
            <a:r>
              <a:rPr lang="en-US" sz="2800" dirty="0" smtClean="0"/>
              <a:t> was considered heretical by many when </a:t>
            </a:r>
            <a:r>
              <a:rPr lang="en-US" sz="2800" dirty="0"/>
              <a:t>the idea was put forth, gained a few adherents as time went on, esp. once the Gap Theory was put forth</a:t>
            </a:r>
            <a:r>
              <a:rPr lang="en-US" sz="2800" dirty="0" smtClean="0"/>
              <a:t>.</a:t>
            </a:r>
          </a:p>
          <a:p>
            <a:pPr marL="400050"/>
            <a:endParaRPr lang="en-US" sz="2800" dirty="0"/>
          </a:p>
        </p:txBody>
      </p:sp>
    </p:spTree>
    <p:extLst>
      <p:ext uri="{BB962C8B-B14F-4D97-AF65-F5344CB8AC3E}">
        <p14:creationId xmlns:p14="http://schemas.microsoft.com/office/powerpoint/2010/main" val="3720810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685800" y="1752600"/>
            <a:ext cx="7848600" cy="4572000"/>
          </a:xfrm>
        </p:spPr>
        <p:txBody>
          <a:bodyPr>
            <a:normAutofit/>
          </a:bodyPr>
          <a:lstStyle/>
          <a:p>
            <a:pPr marL="0" indent="0">
              <a:buNone/>
            </a:pPr>
            <a:r>
              <a:rPr lang="en-US" sz="2800" dirty="0" smtClean="0"/>
              <a:t>“Britain </a:t>
            </a:r>
            <a:r>
              <a:rPr lang="en-US" sz="2800" dirty="0"/>
              <a:t>and America practitioners of science were generally drawn from the ranks of the religious and social establishment. Since British and American students of nature and human nature thus continued to ground their scientific endeavors in natural </a:t>
            </a:r>
            <a:r>
              <a:rPr lang="en-US" sz="2800" dirty="0" smtClean="0"/>
              <a:t>theology</a:t>
            </a:r>
            <a:r>
              <a:rPr lang="en-US" sz="2800" dirty="0"/>
              <a:t>, frequently in a </a:t>
            </a:r>
            <a:r>
              <a:rPr lang="en-US" sz="2800" dirty="0" err="1"/>
              <a:t>biblicist</a:t>
            </a:r>
            <a:r>
              <a:rPr lang="en-US" sz="2800" dirty="0"/>
              <a:t> </a:t>
            </a:r>
            <a:r>
              <a:rPr lang="en-US" sz="2800" dirty="0" smtClean="0"/>
              <a:t>mold …</a:t>
            </a:r>
            <a:endParaRPr lang="en-US" sz="2800" dirty="0"/>
          </a:p>
        </p:txBody>
      </p:sp>
    </p:spTree>
    <p:extLst>
      <p:ext uri="{BB962C8B-B14F-4D97-AF65-F5344CB8AC3E}">
        <p14:creationId xmlns:p14="http://schemas.microsoft.com/office/powerpoint/2010/main" val="6560491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685800" y="1752600"/>
            <a:ext cx="7848600" cy="4572000"/>
          </a:xfrm>
        </p:spPr>
        <p:txBody>
          <a:bodyPr>
            <a:normAutofit lnSpcReduction="10000"/>
          </a:bodyPr>
          <a:lstStyle/>
          <a:p>
            <a:pPr marL="0" indent="0">
              <a:buNone/>
            </a:pPr>
            <a:r>
              <a:rPr lang="en-US" sz="2800" dirty="0" smtClean="0"/>
              <a:t>. . . it </a:t>
            </a:r>
            <a:r>
              <a:rPr lang="en-US" sz="2800" dirty="0"/>
              <a:t>was necessary to find some means of integrating the findings of the new sciences of </a:t>
            </a:r>
            <a:r>
              <a:rPr lang="en-US" sz="2800" dirty="0" smtClean="0"/>
              <a:t>ethnology</a:t>
            </a:r>
            <a:r>
              <a:rPr lang="en-US" sz="2800" dirty="0"/>
              <a:t>, archaeology, human geography and anthropology with </a:t>
            </a:r>
            <a:r>
              <a:rPr lang="en-US" sz="2800" dirty="0" smtClean="0"/>
              <a:t>theological </a:t>
            </a:r>
            <a:r>
              <a:rPr lang="en-US" sz="2800" dirty="0"/>
              <a:t>principles. In this context </a:t>
            </a:r>
            <a:r>
              <a:rPr lang="en-US" sz="2800" dirty="0" smtClean="0"/>
              <a:t>pre-</a:t>
            </a:r>
            <a:r>
              <a:rPr lang="en-US" sz="2800" dirty="0" err="1" smtClean="0"/>
              <a:t>adamism</a:t>
            </a:r>
            <a:r>
              <a:rPr lang="en-US" sz="2800" dirty="0" smtClean="0"/>
              <a:t> </a:t>
            </a:r>
            <a:r>
              <a:rPr lang="en-US" sz="2800" dirty="0"/>
              <a:t>therefore provided one convenient-albeit frequently contested-vehicle by which human science and biblical theology could remain bound </a:t>
            </a:r>
            <a:r>
              <a:rPr lang="en-US" sz="2800" dirty="0" smtClean="0"/>
              <a:t>together.”</a:t>
            </a:r>
          </a:p>
          <a:p>
            <a:pPr marL="0" indent="0">
              <a:buNone/>
            </a:pPr>
            <a:endParaRPr lang="en-US" sz="2800" dirty="0"/>
          </a:p>
          <a:p>
            <a:pPr marL="0" indent="0" algn="r">
              <a:buNone/>
            </a:pPr>
            <a:r>
              <a:rPr lang="en-US" sz="1700" dirty="0" smtClean="0"/>
              <a:t>David N. </a:t>
            </a:r>
            <a:r>
              <a:rPr lang="en-US" sz="1700" dirty="0" err="1" smtClean="0"/>
              <a:t>Linvingstone</a:t>
            </a:r>
            <a:r>
              <a:rPr lang="en-US" sz="1700" dirty="0" smtClean="0"/>
              <a:t>, “The </a:t>
            </a:r>
            <a:r>
              <a:rPr lang="en-US" sz="1700" dirty="0" err="1"/>
              <a:t>Preadamite</a:t>
            </a:r>
            <a:r>
              <a:rPr lang="en-US" sz="1700" dirty="0"/>
              <a:t> Theory and </a:t>
            </a:r>
            <a:r>
              <a:rPr lang="en-US" sz="1700" dirty="0" smtClean="0"/>
              <a:t>the </a:t>
            </a:r>
            <a:r>
              <a:rPr lang="en-US" sz="1700" dirty="0"/>
              <a:t>Marriage of </a:t>
            </a:r>
            <a:r>
              <a:rPr lang="en-US" sz="1700" dirty="0" smtClean="0"/>
              <a:t/>
            </a:r>
            <a:br>
              <a:rPr lang="en-US" sz="1700" dirty="0" smtClean="0"/>
            </a:br>
            <a:r>
              <a:rPr lang="en-US" sz="1700" dirty="0" smtClean="0"/>
              <a:t>Science </a:t>
            </a:r>
            <a:r>
              <a:rPr lang="en-US" sz="1700" dirty="0"/>
              <a:t>and </a:t>
            </a:r>
            <a:r>
              <a:rPr lang="en-US" sz="1700" dirty="0" smtClean="0"/>
              <a:t>Religion,” </a:t>
            </a:r>
            <a:r>
              <a:rPr lang="en-US" sz="1700" i="1" dirty="0" smtClean="0"/>
              <a:t>Transactions </a:t>
            </a:r>
            <a:r>
              <a:rPr lang="en-US" sz="1700" i="1" dirty="0"/>
              <a:t>of </a:t>
            </a:r>
            <a:r>
              <a:rPr lang="en-US" sz="1700" i="1" dirty="0" smtClean="0"/>
              <a:t>the </a:t>
            </a:r>
            <a:r>
              <a:rPr lang="en-US" sz="1700" i="1" dirty="0"/>
              <a:t>American Philosophical </a:t>
            </a:r>
            <a:r>
              <a:rPr lang="en-US" sz="1700" i="1" dirty="0" smtClean="0"/>
              <a:t/>
            </a:r>
            <a:br>
              <a:rPr lang="en-US" sz="1700" i="1" dirty="0" smtClean="0"/>
            </a:br>
            <a:r>
              <a:rPr lang="en-US" sz="1700" i="1" dirty="0" smtClean="0"/>
              <a:t>Society</a:t>
            </a:r>
            <a:r>
              <a:rPr lang="en-US" sz="1700" dirty="0"/>
              <a:t>, New Series, Vol. 82, No. 3 (1992),</a:t>
            </a:r>
          </a:p>
          <a:p>
            <a:pPr marL="400050"/>
            <a:endParaRPr lang="en-US" sz="2800" dirty="0"/>
          </a:p>
        </p:txBody>
      </p:sp>
    </p:spTree>
    <p:extLst>
      <p:ext uri="{BB962C8B-B14F-4D97-AF65-F5344CB8AC3E}">
        <p14:creationId xmlns:p14="http://schemas.microsoft.com/office/powerpoint/2010/main" val="3329751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685800" y="1752600"/>
            <a:ext cx="7848600" cy="4572000"/>
          </a:xfrm>
        </p:spPr>
        <p:txBody>
          <a:bodyPr>
            <a:normAutofit/>
          </a:bodyPr>
          <a:lstStyle/>
          <a:p>
            <a:pPr marL="0" indent="0">
              <a:buNone/>
            </a:pPr>
            <a:r>
              <a:rPr lang="en-US" sz="2800" dirty="0" smtClean="0"/>
              <a:t>“. . . It </a:t>
            </a:r>
            <a:r>
              <a:rPr lang="en-US" sz="2800" dirty="0"/>
              <a:t>was presumed that because it is the man of the Bible who is created in the image </a:t>
            </a:r>
            <a:r>
              <a:rPr lang="en-US" sz="2800" dirty="0" smtClean="0"/>
              <a:t>of God</a:t>
            </a:r>
            <a:r>
              <a:rPr lang="en-US" sz="2800" dirty="0"/>
              <a:t>, if people on the other side of the world had a separate creation, then they could not </a:t>
            </a:r>
            <a:r>
              <a:rPr lang="en-US" sz="2800" dirty="0" smtClean="0"/>
              <a:t>but be </a:t>
            </a:r>
            <a:r>
              <a:rPr lang="en-US" sz="2800" dirty="0"/>
              <a:t>seen as unequal, in terms of relative likeness to God, to those in the Christian world</a:t>
            </a:r>
            <a:r>
              <a:rPr lang="en-US" sz="2800" dirty="0" smtClean="0"/>
              <a:t>.”</a:t>
            </a:r>
          </a:p>
          <a:p>
            <a:pPr marL="0" indent="0">
              <a:buNone/>
            </a:pPr>
            <a:endParaRPr lang="en-US" sz="2800" dirty="0"/>
          </a:p>
          <a:p>
            <a:pPr marL="0" indent="0" algn="r">
              <a:buNone/>
            </a:pPr>
            <a:r>
              <a:rPr lang="en-US" sz="1700" dirty="0"/>
              <a:t>Justin E. H. Smith, “The Pre-</a:t>
            </a:r>
            <a:r>
              <a:rPr lang="en-US" sz="1700" dirty="0" err="1"/>
              <a:t>Adamite</a:t>
            </a:r>
            <a:r>
              <a:rPr lang="en-US" sz="1700" dirty="0"/>
              <a:t> Controversy and </a:t>
            </a:r>
            <a:br>
              <a:rPr lang="en-US" sz="1700" dirty="0"/>
            </a:br>
            <a:r>
              <a:rPr lang="en-US" sz="1700" dirty="0"/>
              <a:t>the Problem of Racial Difference in 17</a:t>
            </a:r>
            <a:r>
              <a:rPr lang="en-US" sz="1700" baseline="30000" dirty="0"/>
              <a:t>th</a:t>
            </a:r>
            <a:r>
              <a:rPr lang="en-US" sz="1700" dirty="0"/>
              <a:t> Century Natural Philosophy”</a:t>
            </a:r>
          </a:p>
          <a:p>
            <a:pPr marL="0" indent="0">
              <a:buNone/>
            </a:pPr>
            <a:endParaRPr lang="en-US" sz="2800" dirty="0"/>
          </a:p>
        </p:txBody>
      </p:sp>
    </p:spTree>
    <p:extLst>
      <p:ext uri="{BB962C8B-B14F-4D97-AF65-F5344CB8AC3E}">
        <p14:creationId xmlns:p14="http://schemas.microsoft.com/office/powerpoint/2010/main" val="560437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685800" y="1752600"/>
            <a:ext cx="7848600" cy="4572000"/>
          </a:xfrm>
        </p:spPr>
        <p:txBody>
          <a:bodyPr>
            <a:normAutofit/>
          </a:bodyPr>
          <a:lstStyle/>
          <a:p>
            <a:r>
              <a:rPr lang="en-US" sz="2800" dirty="0" smtClean="0"/>
              <a:t>By</a:t>
            </a:r>
            <a:r>
              <a:rPr lang="en-US" sz="2800" dirty="0" smtClean="0"/>
              <a:t> </a:t>
            </a:r>
            <a:r>
              <a:rPr lang="en-US" sz="2800" dirty="0" smtClean="0"/>
              <a:t>the 19</a:t>
            </a:r>
            <a:r>
              <a:rPr lang="en-US" sz="2800" baseline="30000" dirty="0" smtClean="0"/>
              <a:t>th</a:t>
            </a:r>
            <a:r>
              <a:rPr lang="en-US" sz="2800" dirty="0" smtClean="0"/>
              <a:t> century … </a:t>
            </a:r>
          </a:p>
          <a:p>
            <a:endParaRPr lang="en-US" sz="2800" dirty="0" smtClean="0"/>
          </a:p>
          <a:p>
            <a:r>
              <a:rPr lang="en-US" sz="2800" dirty="0" smtClean="0"/>
              <a:t>Many found it a welcome idea to divorce the Negro and the Native American from Whites when it came to having common ancestors from the Garden of Eden.</a:t>
            </a:r>
          </a:p>
          <a:p>
            <a:endParaRPr lang="en-US" sz="2800" dirty="0" smtClean="0"/>
          </a:p>
          <a:p>
            <a:r>
              <a:rPr lang="en-US" sz="2800" dirty="0" err="1" smtClean="0"/>
              <a:t>Monogenism</a:t>
            </a:r>
            <a:r>
              <a:rPr lang="en-US" sz="2800" dirty="0" smtClean="0"/>
              <a:t> required that thought; </a:t>
            </a:r>
            <a:r>
              <a:rPr lang="en-US" sz="2800" dirty="0" err="1" smtClean="0"/>
              <a:t>polygenism</a:t>
            </a:r>
            <a:r>
              <a:rPr lang="en-US" sz="2800" dirty="0" smtClean="0"/>
              <a:t> did not.</a:t>
            </a:r>
          </a:p>
        </p:txBody>
      </p:sp>
    </p:spTree>
    <p:extLst>
      <p:ext uri="{BB962C8B-B14F-4D97-AF65-F5344CB8AC3E}">
        <p14:creationId xmlns:p14="http://schemas.microsoft.com/office/powerpoint/2010/main" val="2848185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685800" y="1752600"/>
            <a:ext cx="7848600" cy="4572000"/>
          </a:xfrm>
        </p:spPr>
        <p:txBody>
          <a:bodyPr>
            <a:normAutofit/>
          </a:bodyPr>
          <a:lstStyle/>
          <a:p>
            <a:r>
              <a:rPr lang="en-US" sz="2800" dirty="0" smtClean="0"/>
              <a:t>In some contexts, missionary work suffered (“let them alone, they aren’t descended from Adam and Eve; they aren’t like us.”)</a:t>
            </a:r>
          </a:p>
          <a:p>
            <a:r>
              <a:rPr lang="en-US" sz="2800" dirty="0" smtClean="0"/>
              <a:t>This soon shifted in the 19</a:t>
            </a:r>
            <a:r>
              <a:rPr lang="en-US" sz="2800" baseline="30000" dirty="0" smtClean="0"/>
              <a:t>th</a:t>
            </a:r>
            <a:r>
              <a:rPr lang="en-US" sz="2800" dirty="0" smtClean="0"/>
              <a:t> century to “let’s dominate them”</a:t>
            </a:r>
          </a:p>
          <a:p>
            <a:pPr lvl="1"/>
            <a:r>
              <a:rPr lang="en-US" sz="2400" dirty="0" smtClean="0"/>
              <a:t>If they didn’t descend from Adam and Eve, they weren’t created in God’s image</a:t>
            </a:r>
          </a:p>
          <a:p>
            <a:pPr lvl="1"/>
            <a:r>
              <a:rPr lang="en-US" sz="2400" dirty="0" smtClean="0"/>
              <a:t>Negroes and others were considered “animalistic” for that </a:t>
            </a:r>
            <a:r>
              <a:rPr lang="en-US" sz="2400" dirty="0" smtClean="0"/>
              <a:t>reason</a:t>
            </a:r>
          </a:p>
          <a:p>
            <a:pPr lvl="1"/>
            <a:r>
              <a:rPr lang="en-US" sz="2400" dirty="0" smtClean="0"/>
              <a:t>Especially prevalent 19</a:t>
            </a:r>
            <a:r>
              <a:rPr lang="en-US" sz="2400" baseline="30000" dirty="0" smtClean="0"/>
              <a:t>th</a:t>
            </a:r>
            <a:r>
              <a:rPr lang="en-US" sz="2400" dirty="0" smtClean="0"/>
              <a:t> century America</a:t>
            </a:r>
            <a:endParaRPr lang="en-US" sz="2400" dirty="0"/>
          </a:p>
        </p:txBody>
      </p:sp>
    </p:spTree>
    <p:extLst>
      <p:ext uri="{BB962C8B-B14F-4D97-AF65-F5344CB8AC3E}">
        <p14:creationId xmlns:p14="http://schemas.microsoft.com/office/powerpoint/2010/main" val="41374137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685800" y="1752600"/>
            <a:ext cx="7848600" cy="4572000"/>
          </a:xfrm>
        </p:spPr>
        <p:txBody>
          <a:bodyPr>
            <a:normAutofit/>
          </a:bodyPr>
          <a:lstStyle/>
          <a:p>
            <a:pPr marL="0" indent="0">
              <a:buNone/>
            </a:pPr>
            <a:r>
              <a:rPr lang="en-US" dirty="0" smtClean="0"/>
              <a:t>“Racists </a:t>
            </a:r>
            <a:r>
              <a:rPr lang="en-US" dirty="0"/>
              <a:t>like physician Charles Caldwell, physician Samuel G. Morton, and surgeon Josiah C. Nott all argued that the white race was the only race descended from Adam, and thus capable of salvation in the eyes of the Lord. The other races, but especially the Black, were separate and inferior creations. Buckner H. Payne and Charles Carroll declared Blacks to be pre-</a:t>
            </a:r>
            <a:r>
              <a:rPr lang="en-US" dirty="0" err="1"/>
              <a:t>Adamite</a:t>
            </a:r>
            <a:r>
              <a:rPr lang="en-US" dirty="0"/>
              <a:t> “beasts” who were stowed in the Ark with the other animals</a:t>
            </a:r>
            <a:r>
              <a:rPr lang="en-US" dirty="0" smtClean="0"/>
              <a:t>. . . . </a:t>
            </a:r>
            <a:endParaRPr lang="en-US" dirty="0"/>
          </a:p>
        </p:txBody>
      </p:sp>
    </p:spTree>
    <p:extLst>
      <p:ext uri="{BB962C8B-B14F-4D97-AF65-F5344CB8AC3E}">
        <p14:creationId xmlns:p14="http://schemas.microsoft.com/office/powerpoint/2010/main" val="5204363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685800" y="1752600"/>
            <a:ext cx="7848600" cy="4572000"/>
          </a:xfrm>
        </p:spPr>
        <p:txBody>
          <a:bodyPr>
            <a:normAutofit/>
          </a:bodyPr>
          <a:lstStyle/>
          <a:p>
            <a:pPr marL="0" indent="0">
              <a:buNone/>
            </a:pPr>
            <a:r>
              <a:rPr lang="en-US" dirty="0" smtClean="0"/>
              <a:t>“. . . . Carroll </a:t>
            </a:r>
            <a:r>
              <a:rPr lang="en-US" dirty="0"/>
              <a:t>denied Blacks had souls since pre-</a:t>
            </a:r>
            <a:r>
              <a:rPr lang="en-US" dirty="0" err="1"/>
              <a:t>Adamites</a:t>
            </a:r>
            <a:r>
              <a:rPr lang="en-US" dirty="0"/>
              <a:t> wouldn’t have had any before God invented them for the white Adam and his kin. Even those who accepted the theory of evolution got in on the game: Alexander Winchell said Blacks were too inferior to have ever evolved into something like Adam; therefore, only God could have directed evolution to produce the white race</a:t>
            </a:r>
            <a:r>
              <a:rPr lang="en-US" dirty="0" smtClean="0"/>
              <a:t>.”</a:t>
            </a:r>
          </a:p>
          <a:p>
            <a:pPr marL="0" indent="0">
              <a:buNone/>
            </a:pPr>
            <a:endParaRPr lang="en-US" dirty="0"/>
          </a:p>
          <a:p>
            <a:pPr marL="0" indent="0" algn="r">
              <a:buNone/>
            </a:pPr>
            <a:r>
              <a:rPr lang="en-US" sz="1800" dirty="0" smtClean="0"/>
              <a:t>Jason </a:t>
            </a:r>
            <a:r>
              <a:rPr lang="en-US" sz="1800" dirty="0" err="1" smtClean="0"/>
              <a:t>Colavito</a:t>
            </a:r>
            <a:r>
              <a:rPr lang="en-US" sz="1800" dirty="0" smtClean="0"/>
              <a:t>,</a:t>
            </a:r>
            <a:br>
              <a:rPr lang="en-US" sz="1800" dirty="0" smtClean="0"/>
            </a:br>
            <a:r>
              <a:rPr lang="en-US" sz="1800" dirty="0" smtClean="0"/>
              <a:t> </a:t>
            </a:r>
            <a:r>
              <a:rPr lang="en-US" sz="1800" dirty="0">
                <a:hlinkClick r:id="rId2"/>
              </a:rPr>
              <a:t>"Ancient Aliens," the Pre-</a:t>
            </a:r>
            <a:r>
              <a:rPr lang="en-US" sz="1800" dirty="0" err="1">
                <a:hlinkClick r:id="rId2"/>
              </a:rPr>
              <a:t>Adamites</a:t>
            </a:r>
            <a:r>
              <a:rPr lang="en-US" sz="1800" dirty="0">
                <a:hlinkClick r:id="rId2"/>
              </a:rPr>
              <a:t>, and Victorian Racism</a:t>
            </a:r>
            <a:endParaRPr lang="en-US" sz="1800" dirty="0"/>
          </a:p>
          <a:p>
            <a:pPr marL="0" indent="0">
              <a:buNone/>
            </a:pPr>
            <a:endParaRPr lang="en-US" dirty="0"/>
          </a:p>
        </p:txBody>
      </p:sp>
    </p:spTree>
    <p:extLst>
      <p:ext uri="{BB962C8B-B14F-4D97-AF65-F5344CB8AC3E}">
        <p14:creationId xmlns:p14="http://schemas.microsoft.com/office/powerpoint/2010/main" val="31270502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685800" y="1752600"/>
            <a:ext cx="7848600" cy="4572000"/>
          </a:xfrm>
        </p:spPr>
        <p:txBody>
          <a:bodyPr>
            <a:normAutofit/>
          </a:bodyPr>
          <a:lstStyle/>
          <a:p>
            <a:r>
              <a:rPr lang="en-US" sz="2800" dirty="0" smtClean="0"/>
              <a:t>Eventually, </a:t>
            </a:r>
            <a:r>
              <a:rPr lang="en-US" sz="2800" dirty="0" err="1" smtClean="0"/>
              <a:t>polygenism</a:t>
            </a:r>
            <a:r>
              <a:rPr lang="en-US" sz="2800" dirty="0" smtClean="0"/>
              <a:t> fueled:</a:t>
            </a:r>
          </a:p>
          <a:p>
            <a:endParaRPr lang="en-US" sz="2800" dirty="0"/>
          </a:p>
          <a:p>
            <a:r>
              <a:rPr lang="en-US" sz="2800" dirty="0" smtClean="0"/>
              <a:t>the Aryan invasion theory and Aryan master race ideology adopted and modified by the Nazis</a:t>
            </a:r>
          </a:p>
          <a:p>
            <a:pPr marL="0" indent="0">
              <a:buNone/>
            </a:pPr>
            <a:endParaRPr lang="en-US" sz="2800" dirty="0" smtClean="0"/>
          </a:p>
          <a:p>
            <a:endParaRPr lang="en-US" sz="2400" dirty="0"/>
          </a:p>
        </p:txBody>
      </p:sp>
    </p:spTree>
    <p:extLst>
      <p:ext uri="{BB962C8B-B14F-4D97-AF65-F5344CB8AC3E}">
        <p14:creationId xmlns:p14="http://schemas.microsoft.com/office/powerpoint/2010/main" val="21488453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Adamism</a:t>
            </a:r>
            <a:endParaRPr lang="en-US" dirty="0"/>
          </a:p>
        </p:txBody>
      </p:sp>
      <p:sp>
        <p:nvSpPr>
          <p:cNvPr id="3" name="Content Placeholder 2"/>
          <p:cNvSpPr>
            <a:spLocks noGrp="1"/>
          </p:cNvSpPr>
          <p:nvPr>
            <p:ph idx="1"/>
          </p:nvPr>
        </p:nvSpPr>
        <p:spPr>
          <a:xfrm>
            <a:off x="685800" y="1752600"/>
            <a:ext cx="7848600" cy="4572000"/>
          </a:xfrm>
        </p:spPr>
        <p:txBody>
          <a:bodyPr>
            <a:normAutofit lnSpcReduction="10000"/>
          </a:bodyPr>
          <a:lstStyle/>
          <a:p>
            <a:pPr marL="0" indent="0">
              <a:buNone/>
            </a:pPr>
            <a:r>
              <a:rPr lang="en-US" sz="2800" dirty="0" smtClean="0"/>
              <a:t>White Europeans . . . </a:t>
            </a:r>
          </a:p>
          <a:p>
            <a:pPr marL="0" indent="0">
              <a:buNone/>
            </a:pPr>
            <a:endParaRPr lang="en-US" sz="2800" dirty="0"/>
          </a:p>
          <a:p>
            <a:r>
              <a:rPr lang="en-US" sz="2800" dirty="0" smtClean="0"/>
              <a:t>Descended from God (gods in occult mythology)</a:t>
            </a:r>
          </a:p>
          <a:p>
            <a:r>
              <a:rPr lang="en-US" sz="2800" dirty="0" smtClean="0"/>
              <a:t>Inherited status as “people of God” via Christianity and geographical domination of Christianity</a:t>
            </a:r>
          </a:p>
          <a:p>
            <a:r>
              <a:rPr lang="en-US" sz="2800" dirty="0" smtClean="0"/>
              <a:t>Jews (Semites) cast off (Aryan myth made them animalistic)</a:t>
            </a:r>
          </a:p>
          <a:p>
            <a:r>
              <a:rPr lang="en-US" sz="2800" dirty="0" smtClean="0"/>
              <a:t>Non-whites were animalistic</a:t>
            </a:r>
          </a:p>
          <a:p>
            <a:endParaRPr lang="en-US" sz="2800" dirty="0"/>
          </a:p>
          <a:p>
            <a:endParaRPr lang="en-US" sz="2800" dirty="0" smtClean="0"/>
          </a:p>
          <a:p>
            <a:pPr marL="0" indent="0">
              <a:buNone/>
            </a:pPr>
            <a:endParaRPr lang="en-US" sz="2800" dirty="0" smtClean="0"/>
          </a:p>
          <a:p>
            <a:endParaRPr lang="en-US" sz="2400" dirty="0"/>
          </a:p>
        </p:txBody>
      </p:sp>
    </p:spTree>
    <p:extLst>
      <p:ext uri="{BB962C8B-B14F-4D97-AF65-F5344CB8AC3E}">
        <p14:creationId xmlns:p14="http://schemas.microsoft.com/office/powerpoint/2010/main" val="40858940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685800" y="1752600"/>
            <a:ext cx="7848600" cy="4572000"/>
          </a:xfrm>
        </p:spPr>
        <p:txBody>
          <a:bodyPr>
            <a:normAutofit/>
          </a:bodyPr>
          <a:lstStyle/>
          <a:p>
            <a:r>
              <a:rPr lang="en-US" sz="2800" dirty="0" smtClean="0"/>
              <a:t>The Bible doesn’t </a:t>
            </a:r>
            <a:r>
              <a:rPr lang="en-US" sz="2800" smtClean="0"/>
              <a:t>justify racism</a:t>
            </a:r>
            <a:endParaRPr lang="en-US" sz="2800" dirty="0" smtClean="0"/>
          </a:p>
          <a:p>
            <a:r>
              <a:rPr lang="en-US" sz="2800" dirty="0" smtClean="0"/>
              <a:t>The Bible was not written to comment on racial differentiation</a:t>
            </a:r>
          </a:p>
          <a:p>
            <a:r>
              <a:rPr lang="en-US" sz="2800" dirty="0" smtClean="0"/>
              <a:t>The Bible wasn’t meant to a be a science book or a commentary on science</a:t>
            </a:r>
          </a:p>
          <a:p>
            <a:r>
              <a:rPr lang="en-US" sz="2800" dirty="0" smtClean="0"/>
              <a:t>Literalism in the name of defending the Bible as something it was never intended to be is flawed thinking, and can have disastrous results.</a:t>
            </a:r>
          </a:p>
          <a:p>
            <a:endParaRPr lang="en-US" sz="2800" dirty="0"/>
          </a:p>
          <a:p>
            <a:endParaRPr lang="en-US" sz="2800" dirty="0" smtClean="0"/>
          </a:p>
          <a:p>
            <a:pPr marL="0" indent="0">
              <a:buNone/>
            </a:pPr>
            <a:endParaRPr lang="en-US" sz="2800" dirty="0" smtClean="0"/>
          </a:p>
          <a:p>
            <a:endParaRPr lang="en-US" sz="2400" dirty="0"/>
          </a:p>
        </p:txBody>
      </p:sp>
    </p:spTree>
    <p:extLst>
      <p:ext uri="{BB962C8B-B14F-4D97-AF65-F5344CB8AC3E}">
        <p14:creationId xmlns:p14="http://schemas.microsoft.com/office/powerpoint/2010/main" val="38005801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catur">
  <a:themeElements>
    <a:clrScheme name="Decatur">
      <a:dk1>
        <a:sysClr val="windowText" lastClr="000000"/>
      </a:dk1>
      <a:lt1>
        <a:sysClr val="window" lastClr="FFFFFF"/>
      </a:lt1>
      <a:dk2>
        <a:srgbClr val="55554A"/>
      </a:dk2>
      <a:lt2>
        <a:srgbClr val="D7DAE1"/>
      </a:lt2>
      <a:accent1>
        <a:srgbClr val="F4680B"/>
      </a:accent1>
      <a:accent2>
        <a:srgbClr val="ABB19F"/>
      </a:accent2>
      <a:accent3>
        <a:srgbClr val="948774"/>
      </a:accent3>
      <a:accent4>
        <a:srgbClr val="7EB8E7"/>
      </a:accent4>
      <a:accent5>
        <a:srgbClr val="E3B651"/>
      </a:accent5>
      <a:accent6>
        <a:srgbClr val="96756C"/>
      </a:accent6>
      <a:hlink>
        <a:srgbClr val="66AACD"/>
      </a:hlink>
      <a:folHlink>
        <a:srgbClr val="809DB3"/>
      </a:folHlink>
    </a:clrScheme>
    <a:fontScheme name="Decatur">
      <a:majorFont>
        <a:latin typeface="Bodoni MT Condensed"/>
        <a:ea typeface=""/>
        <a:cs typeface=""/>
        <a:font script="Grek" typeface="Times New Roman"/>
        <a:font script="Cyrl" typeface="Times New Roman"/>
        <a:font script="Jpan" typeface="HG明朝E"/>
        <a:font script="Hang" typeface="HY목각파임B"/>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Decatur</Template>
  <TotalTime>289</TotalTime>
  <Words>1558</Words>
  <Application>Microsoft Office PowerPoint</Application>
  <PresentationFormat>On-screen Show (4:3)</PresentationFormat>
  <Paragraphs>198</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Decatur</vt:lpstr>
      <vt:lpstr>“Biblical” Racism</vt:lpstr>
      <vt:lpstr>Questions</vt:lpstr>
      <vt:lpstr>BACKDROP</vt:lpstr>
      <vt:lpstr>Backdrop</vt:lpstr>
      <vt:lpstr>Backdrop</vt:lpstr>
      <vt:lpstr>Backdrop</vt:lpstr>
      <vt:lpstr>Backdrop</vt:lpstr>
      <vt:lpstr>Backdrop</vt:lpstr>
      <vt:lpstr>Backdrop</vt:lpstr>
      <vt:lpstr>Backdrop</vt:lpstr>
      <vt:lpstr>Backdrop</vt:lpstr>
      <vt:lpstr>Backdrop</vt:lpstr>
      <vt:lpstr>Backdrop</vt:lpstr>
      <vt:lpstr>Pre-Adamism</vt:lpstr>
      <vt:lpstr>Pre-Adamism</vt:lpstr>
      <vt:lpstr>Backdrop</vt:lpstr>
      <vt:lpstr>Backdrop</vt:lpstr>
      <vt:lpstr>“SOLUTIONS”</vt:lpstr>
      <vt:lpstr>Solutions</vt:lpstr>
      <vt:lpstr>Solutions</vt:lpstr>
      <vt:lpstr>Pre-Adamism</vt:lpstr>
      <vt:lpstr>Pre-Adamism</vt:lpstr>
      <vt:lpstr>Pre-Adamism</vt:lpstr>
      <vt:lpstr>Pre-Adamism</vt:lpstr>
      <vt:lpstr>Pre-Adamism</vt:lpstr>
      <vt:lpstr>Pre-Adamism</vt:lpstr>
      <vt:lpstr>Pre-Adamism</vt:lpstr>
      <vt:lpstr>Pre-Adamism</vt:lpstr>
      <vt:lpstr>Pre-Adamism</vt:lpstr>
      <vt:lpstr>Pre-Adamism</vt:lpstr>
      <vt:lpstr>Pre-Adamism</vt:lpstr>
      <vt:lpstr>Pre-Adamism</vt:lpstr>
      <vt:lpstr>Pre-Adamism</vt:lpstr>
      <vt:lpstr>Pre-Adamism</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“Biblical” Racism</dc:title>
  <dc:creator>Michael Heiser</dc:creator>
  <cp:lastModifiedBy>Michael Heiser</cp:lastModifiedBy>
  <cp:revision>38</cp:revision>
  <dcterms:created xsi:type="dcterms:W3CDTF">2015-09-28T01:43:45Z</dcterms:created>
  <dcterms:modified xsi:type="dcterms:W3CDTF">2015-09-28T20:09:13Z</dcterms:modified>
</cp:coreProperties>
</file>