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74" r:id="rId3"/>
    <p:sldId id="275" r:id="rId4"/>
    <p:sldId id="276" r:id="rId5"/>
    <p:sldId id="292" r:id="rId6"/>
    <p:sldId id="293" r:id="rId7"/>
    <p:sldId id="294" r:id="rId8"/>
    <p:sldId id="347" r:id="rId9"/>
    <p:sldId id="307" r:id="rId10"/>
    <p:sldId id="309" r:id="rId11"/>
    <p:sldId id="310" r:id="rId12"/>
    <p:sldId id="316" r:id="rId13"/>
    <p:sldId id="317" r:id="rId14"/>
    <p:sldId id="313" r:id="rId15"/>
    <p:sldId id="314" r:id="rId16"/>
    <p:sldId id="315" r:id="rId17"/>
    <p:sldId id="318" r:id="rId18"/>
    <p:sldId id="320" r:id="rId19"/>
    <p:sldId id="323" r:id="rId20"/>
    <p:sldId id="326" r:id="rId21"/>
    <p:sldId id="329" r:id="rId22"/>
    <p:sldId id="328" r:id="rId23"/>
    <p:sldId id="348"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4" r:id="rId37"/>
    <p:sldId id="345" r:id="rId38"/>
    <p:sldId id="346" r:id="rId39"/>
    <p:sldId id="349" r:id="rId40"/>
    <p:sldId id="351" r:id="rId41"/>
    <p:sldId id="350" r:id="rId42"/>
    <p:sldId id="352" r:id="rId43"/>
    <p:sldId id="353" r:id="rId44"/>
    <p:sldId id="354" r:id="rId45"/>
    <p:sldId id="355" r:id="rId46"/>
    <p:sldId id="356" r:id="rId47"/>
    <p:sldId id="357" r:id="rId4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00CCFF"/>
    <a:srgbClr val="66CCFF"/>
    <a:srgbClr val="003366"/>
    <a:srgbClr val="68291E"/>
    <a:srgbClr val="774723"/>
    <a:srgbClr val="7D2D1D"/>
    <a:srgbClr val="993300"/>
    <a:srgbClr val="80000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80" autoAdjust="0"/>
    <p:restoredTop sz="90929"/>
  </p:normalViewPr>
  <p:slideViewPr>
    <p:cSldViewPr>
      <p:cViewPr varScale="1">
        <p:scale>
          <a:sx n="106" d="100"/>
          <a:sy n="106" d="100"/>
        </p:scale>
        <p:origin x="-175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4400" dirty="0" smtClean="0">
              <a:solidFill>
                <a:schemeClr val="accent2">
                  <a:lumMod val="75000"/>
                </a:schemeClr>
              </a:solidFill>
            </a:rPr>
            <a:t>“True God”</a:t>
          </a:r>
          <a:endParaRPr lang="en-US" sz="4400" dirty="0">
            <a:solidFill>
              <a:schemeClr val="accent2">
                <a:lumMod val="75000"/>
              </a:schemeClr>
            </a:solidFill>
          </a:endParaRP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LinFactNeighborX="-156" custLinFactNeighborY="1251"/>
      <dgm:spPr/>
      <dgm:t>
        <a:bodyPr/>
        <a:lstStyle/>
        <a:p>
          <a:endParaRPr lang="en-US"/>
        </a:p>
      </dgm:t>
    </dgm:pt>
  </dgm:ptLst>
  <dgm:cxnLst>
    <dgm:cxn modelId="{43A30F35-6F56-495A-8699-2E28285F7AC5}" srcId="{461C90F3-C100-4E9A-8C84-09153D7021C5}" destId="{5912EA00-A2AE-424F-A0D9-589232B608A2}" srcOrd="0" destOrd="0" parTransId="{61D4DB03-4D36-4B28-8FF8-E884D1939636}" sibTransId="{4F0101DB-53FA-4817-8576-469893A65B6A}"/>
    <dgm:cxn modelId="{35E9E7E2-1817-41CB-BA3E-FEF6D5284790}" type="presOf" srcId="{461C90F3-C100-4E9A-8C84-09153D7021C5}" destId="{5D750B59-A271-425A-A2A7-45260C4DD588}" srcOrd="0" destOrd="0" presId="urn:microsoft.com/office/officeart/2005/8/layout/radial3"/>
    <dgm:cxn modelId="{37B06B48-3DAA-47B0-B3A9-942E50971EE4}" type="presOf" srcId="{5912EA00-A2AE-424F-A0D9-589232B608A2}" destId="{E29D51F4-DD9D-4B28-9AF3-D02F605C4D88}" srcOrd="0" destOrd="0" presId="urn:microsoft.com/office/officeart/2005/8/layout/radial3"/>
    <dgm:cxn modelId="{0F9B5D90-9E4A-4E74-813C-BBCA992052E3}" type="presParOf" srcId="{5D750B59-A271-425A-A2A7-45260C4DD588}" destId="{E54B5C1A-0E09-4037-84C2-B3258656F637}" srcOrd="0" destOrd="0" presId="urn:microsoft.com/office/officeart/2005/8/layout/radial3"/>
    <dgm:cxn modelId="{49C6D98A-E230-47AB-BD1E-15687890E8FD}"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4400" dirty="0" smtClean="0">
              <a:solidFill>
                <a:schemeClr val="accent2">
                  <a:lumMod val="75000"/>
                </a:schemeClr>
              </a:solidFill>
            </a:rPr>
            <a:t>“True God”</a:t>
          </a:r>
        </a:p>
        <a:p>
          <a:r>
            <a:rPr lang="en-US" sz="2800" dirty="0" smtClean="0">
              <a:solidFill>
                <a:schemeClr val="tx2"/>
              </a:solidFill>
            </a:rPr>
            <a:t>male/female aspects</a:t>
          </a:r>
          <a:endParaRPr lang="en-US" sz="2800" dirty="0">
            <a:solidFill>
              <a:schemeClr val="tx2"/>
            </a:solidFill>
          </a:endParaRP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LinFactNeighborX="-156" custLinFactNeighborY="1251"/>
      <dgm:spPr/>
      <dgm:t>
        <a:bodyPr/>
        <a:lstStyle/>
        <a:p>
          <a:endParaRPr lang="en-US"/>
        </a:p>
      </dgm:t>
    </dgm:pt>
  </dgm:ptLst>
  <dgm:cxnLst>
    <dgm:cxn modelId="{43A30F35-6F56-495A-8699-2E28285F7AC5}" srcId="{461C90F3-C100-4E9A-8C84-09153D7021C5}" destId="{5912EA00-A2AE-424F-A0D9-589232B608A2}" srcOrd="0" destOrd="0" parTransId="{61D4DB03-4D36-4B28-8FF8-E884D1939636}" sibTransId="{4F0101DB-53FA-4817-8576-469893A65B6A}"/>
    <dgm:cxn modelId="{4B57B241-4BD6-445D-8A0F-8229C8C444B7}" type="presOf" srcId="{461C90F3-C100-4E9A-8C84-09153D7021C5}" destId="{5D750B59-A271-425A-A2A7-45260C4DD588}" srcOrd="0" destOrd="0" presId="urn:microsoft.com/office/officeart/2005/8/layout/radial3"/>
    <dgm:cxn modelId="{08FDD598-F585-48C2-8DD0-5F2730D4CBA3}" type="presOf" srcId="{5912EA00-A2AE-424F-A0D9-589232B608A2}" destId="{E29D51F4-DD9D-4B28-9AF3-D02F605C4D88}" srcOrd="0" destOrd="0" presId="urn:microsoft.com/office/officeart/2005/8/layout/radial3"/>
    <dgm:cxn modelId="{CDFF167E-6C04-447C-9283-3EA4B532CD29}" type="presParOf" srcId="{5D750B59-A271-425A-A2A7-45260C4DD588}" destId="{E54B5C1A-0E09-4037-84C2-B3258656F637}" srcOrd="0" destOrd="0" presId="urn:microsoft.com/office/officeart/2005/8/layout/radial3"/>
    <dgm:cxn modelId="{4F2C4493-0040-4152-A451-928DEBFE09C8}"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4400" dirty="0" smtClean="0">
              <a:solidFill>
                <a:schemeClr val="accent2">
                  <a:lumMod val="75000"/>
                </a:schemeClr>
              </a:solidFill>
            </a:rPr>
            <a:t>“True God”</a:t>
          </a: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LinFactNeighborX="-156" custLinFactNeighborY="1251"/>
      <dgm:spPr/>
      <dgm:t>
        <a:bodyPr/>
        <a:lstStyle/>
        <a:p>
          <a:endParaRPr lang="en-US"/>
        </a:p>
      </dgm:t>
    </dgm:pt>
  </dgm:ptLst>
  <dgm:cxnLst>
    <dgm:cxn modelId="{43A30F35-6F56-495A-8699-2E28285F7AC5}" srcId="{461C90F3-C100-4E9A-8C84-09153D7021C5}" destId="{5912EA00-A2AE-424F-A0D9-589232B608A2}" srcOrd="0" destOrd="0" parTransId="{61D4DB03-4D36-4B28-8FF8-E884D1939636}" sibTransId="{4F0101DB-53FA-4817-8576-469893A65B6A}"/>
    <dgm:cxn modelId="{B6666AAE-1AC6-4E78-9CA2-35AEBDC31DEE}" type="presOf" srcId="{461C90F3-C100-4E9A-8C84-09153D7021C5}" destId="{5D750B59-A271-425A-A2A7-45260C4DD588}" srcOrd="0" destOrd="0" presId="urn:microsoft.com/office/officeart/2005/8/layout/radial3"/>
    <dgm:cxn modelId="{BB4D7E38-4EE7-497E-B984-2FFE780EB813}" type="presOf" srcId="{5912EA00-A2AE-424F-A0D9-589232B608A2}" destId="{E29D51F4-DD9D-4B28-9AF3-D02F605C4D88}" srcOrd="0" destOrd="0" presId="urn:microsoft.com/office/officeart/2005/8/layout/radial3"/>
    <dgm:cxn modelId="{E1C7922F-195C-4E2E-8FF4-75D00014C402}" type="presParOf" srcId="{5D750B59-A271-425A-A2A7-45260C4DD588}" destId="{E54B5C1A-0E09-4037-84C2-B3258656F637}" srcOrd="0" destOrd="0" presId="urn:microsoft.com/office/officeart/2005/8/layout/radial3"/>
    <dgm:cxn modelId="{32619F68-4516-41F1-BC48-D192F8A826C9}"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4400" dirty="0" smtClean="0">
              <a:solidFill>
                <a:schemeClr val="accent2">
                  <a:lumMod val="75000"/>
                </a:schemeClr>
              </a:solidFill>
            </a:rPr>
            <a:t>“True God”</a:t>
          </a: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LinFactNeighborX="-156" custLinFactNeighborY="1251"/>
      <dgm:spPr/>
      <dgm:t>
        <a:bodyPr/>
        <a:lstStyle/>
        <a:p>
          <a:endParaRPr lang="en-US"/>
        </a:p>
      </dgm:t>
    </dgm:pt>
  </dgm:ptLst>
  <dgm:cxnLst>
    <dgm:cxn modelId="{43A30F35-6F56-495A-8699-2E28285F7AC5}" srcId="{461C90F3-C100-4E9A-8C84-09153D7021C5}" destId="{5912EA00-A2AE-424F-A0D9-589232B608A2}" srcOrd="0" destOrd="0" parTransId="{61D4DB03-4D36-4B28-8FF8-E884D1939636}" sibTransId="{4F0101DB-53FA-4817-8576-469893A65B6A}"/>
    <dgm:cxn modelId="{73EF6767-A6B5-4A6F-8266-9E5CDDAE523C}" type="presOf" srcId="{5912EA00-A2AE-424F-A0D9-589232B608A2}" destId="{E29D51F4-DD9D-4B28-9AF3-D02F605C4D88}" srcOrd="0" destOrd="0" presId="urn:microsoft.com/office/officeart/2005/8/layout/radial3"/>
    <dgm:cxn modelId="{D5C3F4E0-DDF4-4115-907D-0149F20335DF}" type="presOf" srcId="{461C90F3-C100-4E9A-8C84-09153D7021C5}" destId="{5D750B59-A271-425A-A2A7-45260C4DD588}" srcOrd="0" destOrd="0" presId="urn:microsoft.com/office/officeart/2005/8/layout/radial3"/>
    <dgm:cxn modelId="{5973053F-CC2A-4DF9-BC54-7A8A74D1EE93}" type="presParOf" srcId="{5D750B59-A271-425A-A2A7-45260C4DD588}" destId="{E54B5C1A-0E09-4037-84C2-B3258656F637}" srcOrd="0" destOrd="0" presId="urn:microsoft.com/office/officeart/2005/8/layout/radial3"/>
    <dgm:cxn modelId="{552D92C2-9BB7-4EBB-97FD-887768C839BE}"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4400" dirty="0" smtClean="0">
              <a:solidFill>
                <a:schemeClr val="accent2">
                  <a:lumMod val="75000"/>
                </a:schemeClr>
              </a:solidFill>
            </a:rPr>
            <a:t>“True God”</a:t>
          </a: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LinFactNeighborX="-156" custLinFactNeighborY="1251"/>
      <dgm:spPr/>
      <dgm:t>
        <a:bodyPr/>
        <a:lstStyle/>
        <a:p>
          <a:endParaRPr lang="en-US"/>
        </a:p>
      </dgm:t>
    </dgm:pt>
  </dgm:ptLst>
  <dgm:cxnLst>
    <dgm:cxn modelId="{67210FDB-EC14-4F2E-850B-17BF653BCF3E}" type="presOf" srcId="{5912EA00-A2AE-424F-A0D9-589232B608A2}" destId="{E29D51F4-DD9D-4B28-9AF3-D02F605C4D88}" srcOrd="0" destOrd="0" presId="urn:microsoft.com/office/officeart/2005/8/layout/radial3"/>
    <dgm:cxn modelId="{43A30F35-6F56-495A-8699-2E28285F7AC5}" srcId="{461C90F3-C100-4E9A-8C84-09153D7021C5}" destId="{5912EA00-A2AE-424F-A0D9-589232B608A2}" srcOrd="0" destOrd="0" parTransId="{61D4DB03-4D36-4B28-8FF8-E884D1939636}" sibTransId="{4F0101DB-53FA-4817-8576-469893A65B6A}"/>
    <dgm:cxn modelId="{7E9B37A7-434C-47FD-8ED3-A254BBE757DA}" type="presOf" srcId="{461C90F3-C100-4E9A-8C84-09153D7021C5}" destId="{5D750B59-A271-425A-A2A7-45260C4DD588}" srcOrd="0" destOrd="0" presId="urn:microsoft.com/office/officeart/2005/8/layout/radial3"/>
    <dgm:cxn modelId="{4B5E7B77-2EB4-4EA7-8C67-9E8D6980AE26}" type="presParOf" srcId="{5D750B59-A271-425A-A2A7-45260C4DD588}" destId="{E54B5C1A-0E09-4037-84C2-B3258656F637}" srcOrd="0" destOrd="0" presId="urn:microsoft.com/office/officeart/2005/8/layout/radial3"/>
    <dgm:cxn modelId="{05B58584-7E48-4D2A-B9C5-EEC488366D2E}"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2800" dirty="0" smtClean="0">
              <a:solidFill>
                <a:schemeClr val="accent2">
                  <a:lumMod val="75000"/>
                </a:schemeClr>
              </a:solidFill>
            </a:rPr>
            <a:t>“True God”</a:t>
          </a: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ScaleX="77401" custScaleY="67275" custLinFactNeighborX="-156" custLinFactNeighborY="1251"/>
      <dgm:spPr/>
      <dgm:t>
        <a:bodyPr/>
        <a:lstStyle/>
        <a:p>
          <a:endParaRPr lang="en-US"/>
        </a:p>
      </dgm:t>
    </dgm:pt>
  </dgm:ptLst>
  <dgm:cxnLst>
    <dgm:cxn modelId="{43A30F35-6F56-495A-8699-2E28285F7AC5}" srcId="{461C90F3-C100-4E9A-8C84-09153D7021C5}" destId="{5912EA00-A2AE-424F-A0D9-589232B608A2}" srcOrd="0" destOrd="0" parTransId="{61D4DB03-4D36-4B28-8FF8-E884D1939636}" sibTransId="{4F0101DB-53FA-4817-8576-469893A65B6A}"/>
    <dgm:cxn modelId="{FDCAAB7C-5F28-497A-983E-80F7D88F01B4}" type="presOf" srcId="{5912EA00-A2AE-424F-A0D9-589232B608A2}" destId="{E29D51F4-DD9D-4B28-9AF3-D02F605C4D88}" srcOrd="0" destOrd="0" presId="urn:microsoft.com/office/officeart/2005/8/layout/radial3"/>
    <dgm:cxn modelId="{6430CFF1-9367-416D-8AE3-10580D7F6043}" type="presOf" srcId="{461C90F3-C100-4E9A-8C84-09153D7021C5}" destId="{5D750B59-A271-425A-A2A7-45260C4DD588}" srcOrd="0" destOrd="0" presId="urn:microsoft.com/office/officeart/2005/8/layout/radial3"/>
    <dgm:cxn modelId="{39B14344-A948-4CF5-8D01-46DA2D3575F5}" type="presParOf" srcId="{5D750B59-A271-425A-A2A7-45260C4DD588}" destId="{E54B5C1A-0E09-4037-84C2-B3258656F637}" srcOrd="0" destOrd="0" presId="urn:microsoft.com/office/officeart/2005/8/layout/radial3"/>
    <dgm:cxn modelId="{B27FEC20-F832-48B9-9802-2C1085AFD44B}"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r>
            <a:rPr lang="en-US" sz="2800" dirty="0" smtClean="0">
              <a:solidFill>
                <a:schemeClr val="accent2">
                  <a:lumMod val="75000"/>
                </a:schemeClr>
              </a:solidFill>
            </a:rPr>
            <a:t>“True God”</a:t>
          </a: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ScaleX="77401" custScaleY="67275" custLinFactNeighborX="-156" custLinFactNeighborY="1251"/>
      <dgm:spPr/>
      <dgm:t>
        <a:bodyPr/>
        <a:lstStyle/>
        <a:p>
          <a:endParaRPr lang="en-US"/>
        </a:p>
      </dgm:t>
    </dgm:pt>
  </dgm:ptLst>
  <dgm:cxnLst>
    <dgm:cxn modelId="{61943185-1F16-4F52-A0A8-5BFEE4ADCD0B}" type="presOf" srcId="{5912EA00-A2AE-424F-A0D9-589232B608A2}" destId="{E29D51F4-DD9D-4B28-9AF3-D02F605C4D88}" srcOrd="0" destOrd="0" presId="urn:microsoft.com/office/officeart/2005/8/layout/radial3"/>
    <dgm:cxn modelId="{43A30F35-6F56-495A-8699-2E28285F7AC5}" srcId="{461C90F3-C100-4E9A-8C84-09153D7021C5}" destId="{5912EA00-A2AE-424F-A0D9-589232B608A2}" srcOrd="0" destOrd="0" parTransId="{61D4DB03-4D36-4B28-8FF8-E884D1939636}" sibTransId="{4F0101DB-53FA-4817-8576-469893A65B6A}"/>
    <dgm:cxn modelId="{87550F0A-076C-48FA-96D6-4F50560A0E70}" type="presOf" srcId="{461C90F3-C100-4E9A-8C84-09153D7021C5}" destId="{5D750B59-A271-425A-A2A7-45260C4DD588}" srcOrd="0" destOrd="0" presId="urn:microsoft.com/office/officeart/2005/8/layout/radial3"/>
    <dgm:cxn modelId="{317B469E-6051-4DF4-8EA0-E947EB7EE3AB}" type="presParOf" srcId="{5D750B59-A271-425A-A2A7-45260C4DD588}" destId="{E54B5C1A-0E09-4037-84C2-B3258656F637}" srcOrd="0" destOrd="0" presId="urn:microsoft.com/office/officeart/2005/8/layout/radial3"/>
    <dgm:cxn modelId="{18FAABF0-0F3C-4DBE-8EAA-8A9F4B7514E1}"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endParaRPr lang="en-US" sz="2800" dirty="0" smtClean="0">
            <a:solidFill>
              <a:schemeClr val="accent2">
                <a:lumMod val="75000"/>
              </a:schemeClr>
            </a:solidFill>
          </a:endParaRP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ScaleX="45583" custScaleY="42652" custLinFactNeighborX="-156" custLinFactNeighborY="1251"/>
      <dgm:spPr/>
      <dgm:t>
        <a:bodyPr/>
        <a:lstStyle/>
        <a:p>
          <a:endParaRPr lang="en-US"/>
        </a:p>
      </dgm:t>
    </dgm:pt>
  </dgm:ptLst>
  <dgm:cxnLst>
    <dgm:cxn modelId="{2E7D4C81-7AF8-40F8-9206-C02BE21F423F}" type="presOf" srcId="{5912EA00-A2AE-424F-A0D9-589232B608A2}" destId="{E29D51F4-DD9D-4B28-9AF3-D02F605C4D88}" srcOrd="0" destOrd="0" presId="urn:microsoft.com/office/officeart/2005/8/layout/radial3"/>
    <dgm:cxn modelId="{43A30F35-6F56-495A-8699-2E28285F7AC5}" srcId="{461C90F3-C100-4E9A-8C84-09153D7021C5}" destId="{5912EA00-A2AE-424F-A0D9-589232B608A2}" srcOrd="0" destOrd="0" parTransId="{61D4DB03-4D36-4B28-8FF8-E884D1939636}" sibTransId="{4F0101DB-53FA-4817-8576-469893A65B6A}"/>
    <dgm:cxn modelId="{8DF368F4-957C-42FB-8A29-43890DEBA539}" type="presOf" srcId="{461C90F3-C100-4E9A-8C84-09153D7021C5}" destId="{5D750B59-A271-425A-A2A7-45260C4DD588}" srcOrd="0" destOrd="0" presId="urn:microsoft.com/office/officeart/2005/8/layout/radial3"/>
    <dgm:cxn modelId="{63991241-1716-4191-A523-3176E14518C3}" type="presParOf" srcId="{5D750B59-A271-425A-A2A7-45260C4DD588}" destId="{E54B5C1A-0E09-4037-84C2-B3258656F637}" srcOrd="0" destOrd="0" presId="urn:microsoft.com/office/officeart/2005/8/layout/radial3"/>
    <dgm:cxn modelId="{D7E6893F-AC40-4475-B435-9E53D491ECAB}"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61C90F3-C100-4E9A-8C84-09153D7021C5}"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5912EA00-A2AE-424F-A0D9-589232B608A2}">
      <dgm:prSet phldrT="[Text]" custT="1"/>
      <dgm:spPr>
        <a:solidFill>
          <a:schemeClr val="accent2">
            <a:lumMod val="40000"/>
            <a:lumOff val="60000"/>
          </a:schemeClr>
        </a:solidFill>
      </dgm:spPr>
      <dgm:t>
        <a:bodyPr/>
        <a:lstStyle/>
        <a:p>
          <a:endParaRPr lang="en-US" sz="2800" dirty="0" smtClean="0">
            <a:solidFill>
              <a:schemeClr val="accent2">
                <a:lumMod val="75000"/>
              </a:schemeClr>
            </a:solidFill>
          </a:endParaRPr>
        </a:p>
      </dgm:t>
    </dgm:pt>
    <dgm:pt modelId="{61D4DB03-4D36-4B28-8FF8-E884D1939636}" type="parTrans" cxnId="{43A30F35-6F56-495A-8699-2E28285F7AC5}">
      <dgm:prSet/>
      <dgm:spPr/>
      <dgm:t>
        <a:bodyPr/>
        <a:lstStyle/>
        <a:p>
          <a:endParaRPr lang="en-US"/>
        </a:p>
      </dgm:t>
    </dgm:pt>
    <dgm:pt modelId="{4F0101DB-53FA-4817-8576-469893A65B6A}" type="sibTrans" cxnId="{43A30F35-6F56-495A-8699-2E28285F7AC5}">
      <dgm:prSet/>
      <dgm:spPr/>
      <dgm:t>
        <a:bodyPr/>
        <a:lstStyle/>
        <a:p>
          <a:endParaRPr lang="en-US"/>
        </a:p>
      </dgm:t>
    </dgm:pt>
    <dgm:pt modelId="{5D750B59-A271-425A-A2A7-45260C4DD588}" type="pres">
      <dgm:prSet presAssocID="{461C90F3-C100-4E9A-8C84-09153D7021C5}" presName="composite" presStyleCnt="0">
        <dgm:presLayoutVars>
          <dgm:chMax val="1"/>
          <dgm:dir/>
          <dgm:resizeHandles val="exact"/>
        </dgm:presLayoutVars>
      </dgm:prSet>
      <dgm:spPr/>
      <dgm:t>
        <a:bodyPr/>
        <a:lstStyle/>
        <a:p>
          <a:endParaRPr lang="en-US"/>
        </a:p>
      </dgm:t>
    </dgm:pt>
    <dgm:pt modelId="{E54B5C1A-0E09-4037-84C2-B3258656F637}" type="pres">
      <dgm:prSet presAssocID="{461C90F3-C100-4E9A-8C84-09153D7021C5}" presName="radial" presStyleCnt="0">
        <dgm:presLayoutVars>
          <dgm:animLvl val="ctr"/>
        </dgm:presLayoutVars>
      </dgm:prSet>
      <dgm:spPr/>
    </dgm:pt>
    <dgm:pt modelId="{E29D51F4-DD9D-4B28-9AF3-D02F605C4D88}" type="pres">
      <dgm:prSet presAssocID="{5912EA00-A2AE-424F-A0D9-589232B608A2}" presName="centerShape" presStyleLbl="vennNode1" presStyleIdx="0" presStyleCnt="1" custScaleX="45583" custScaleY="42652" custLinFactNeighborX="-156" custLinFactNeighborY="1251"/>
      <dgm:spPr/>
      <dgm:t>
        <a:bodyPr/>
        <a:lstStyle/>
        <a:p>
          <a:endParaRPr lang="en-US"/>
        </a:p>
      </dgm:t>
    </dgm:pt>
  </dgm:ptLst>
  <dgm:cxnLst>
    <dgm:cxn modelId="{1104D9C1-D58D-4DCD-9815-089B65A0BDA0}" type="presOf" srcId="{5912EA00-A2AE-424F-A0D9-589232B608A2}" destId="{E29D51F4-DD9D-4B28-9AF3-D02F605C4D88}" srcOrd="0" destOrd="0" presId="urn:microsoft.com/office/officeart/2005/8/layout/radial3"/>
    <dgm:cxn modelId="{43A30F35-6F56-495A-8699-2E28285F7AC5}" srcId="{461C90F3-C100-4E9A-8C84-09153D7021C5}" destId="{5912EA00-A2AE-424F-A0D9-589232B608A2}" srcOrd="0" destOrd="0" parTransId="{61D4DB03-4D36-4B28-8FF8-E884D1939636}" sibTransId="{4F0101DB-53FA-4817-8576-469893A65B6A}"/>
    <dgm:cxn modelId="{F71D9936-8852-4D43-B353-35758235C6F0}" type="presOf" srcId="{461C90F3-C100-4E9A-8C84-09153D7021C5}" destId="{5D750B59-A271-425A-A2A7-45260C4DD588}" srcOrd="0" destOrd="0" presId="urn:microsoft.com/office/officeart/2005/8/layout/radial3"/>
    <dgm:cxn modelId="{CECDDD3F-6215-44BE-8442-CC61DB4A74A4}" type="presParOf" srcId="{5D750B59-A271-425A-A2A7-45260C4DD588}" destId="{E54B5C1A-0E09-4037-84C2-B3258656F637}" srcOrd="0" destOrd="0" presId="urn:microsoft.com/office/officeart/2005/8/layout/radial3"/>
    <dgm:cxn modelId="{E977EF74-DDDE-4163-88FE-8E42BD40CFAD}" type="presParOf" srcId="{E54B5C1A-0E09-4037-84C2-B3258656F637}" destId="{E29D51F4-DD9D-4B28-9AF3-D02F605C4D88}" srcOrd="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990665" y="0"/>
          <a:ext cx="4064000" cy="4064000"/>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accent2">
                  <a:lumMod val="75000"/>
                </a:schemeClr>
              </a:solidFill>
            </a:rPr>
            <a:t>“True God”</a:t>
          </a:r>
          <a:endParaRPr lang="en-US" sz="4400" kern="1200" dirty="0">
            <a:solidFill>
              <a:schemeClr val="accent2">
                <a:lumMod val="75000"/>
              </a:schemeClr>
            </a:solidFill>
          </a:endParaRPr>
        </a:p>
      </dsp:txBody>
      <dsp:txXfrm>
        <a:off x="1585824" y="595159"/>
        <a:ext cx="2873682" cy="2873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990665" y="0"/>
          <a:ext cx="4064000" cy="4064000"/>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accent2">
                  <a:lumMod val="75000"/>
                </a:schemeClr>
              </a:solidFill>
            </a:rPr>
            <a:t>“True God”</a:t>
          </a:r>
        </a:p>
        <a:p>
          <a:pPr lvl="0" algn="ctr" defTabSz="1955800">
            <a:lnSpc>
              <a:spcPct val="90000"/>
            </a:lnSpc>
            <a:spcBef>
              <a:spcPct val="0"/>
            </a:spcBef>
            <a:spcAft>
              <a:spcPct val="35000"/>
            </a:spcAft>
          </a:pPr>
          <a:r>
            <a:rPr lang="en-US" sz="2800" kern="1200" dirty="0" smtClean="0">
              <a:solidFill>
                <a:schemeClr val="tx2"/>
              </a:solidFill>
            </a:rPr>
            <a:t>male/female aspects</a:t>
          </a:r>
          <a:endParaRPr lang="en-US" sz="2800" kern="1200" dirty="0">
            <a:solidFill>
              <a:schemeClr val="tx2"/>
            </a:solidFill>
          </a:endParaRPr>
        </a:p>
      </dsp:txBody>
      <dsp:txXfrm>
        <a:off x="1585824" y="595159"/>
        <a:ext cx="2873682" cy="2873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990665" y="0"/>
          <a:ext cx="4064000" cy="4064000"/>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accent2">
                  <a:lumMod val="75000"/>
                </a:schemeClr>
              </a:solidFill>
            </a:rPr>
            <a:t>“True God”</a:t>
          </a:r>
        </a:p>
      </dsp:txBody>
      <dsp:txXfrm>
        <a:off x="1585824" y="595159"/>
        <a:ext cx="2873682" cy="28736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990665" y="0"/>
          <a:ext cx="4064000" cy="4064000"/>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accent2">
                  <a:lumMod val="75000"/>
                </a:schemeClr>
              </a:solidFill>
            </a:rPr>
            <a:t>“True God”</a:t>
          </a:r>
        </a:p>
      </dsp:txBody>
      <dsp:txXfrm>
        <a:off x="1585824" y="595159"/>
        <a:ext cx="2873682" cy="28736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990665" y="0"/>
          <a:ext cx="4064000" cy="4064000"/>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accent2">
                  <a:lumMod val="75000"/>
                </a:schemeClr>
              </a:solidFill>
            </a:rPr>
            <a:t>“True God”</a:t>
          </a:r>
        </a:p>
      </dsp:txBody>
      <dsp:txXfrm>
        <a:off x="1585824" y="595159"/>
        <a:ext cx="2873682" cy="2873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1081848" y="716212"/>
          <a:ext cx="2595100" cy="2255596"/>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accent2">
                  <a:lumMod val="75000"/>
                </a:schemeClr>
              </a:solidFill>
            </a:rPr>
            <a:t>“True God”</a:t>
          </a:r>
        </a:p>
      </dsp:txBody>
      <dsp:txXfrm>
        <a:off x="1461892" y="1046536"/>
        <a:ext cx="1835012" cy="1594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1081848" y="716212"/>
          <a:ext cx="2595100" cy="2255596"/>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accent2">
                  <a:lumMod val="75000"/>
                </a:schemeClr>
              </a:solidFill>
            </a:rPr>
            <a:t>“True God”</a:t>
          </a:r>
        </a:p>
      </dsp:txBody>
      <dsp:txXfrm>
        <a:off x="1461892" y="1046536"/>
        <a:ext cx="1835012" cy="15949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1615245" y="1128992"/>
          <a:ext cx="1528306" cy="1430036"/>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sz="2800" kern="1200" dirty="0" smtClean="0">
            <a:solidFill>
              <a:schemeClr val="accent2">
                <a:lumMod val="75000"/>
              </a:schemeClr>
            </a:solidFill>
          </a:endParaRPr>
        </a:p>
      </dsp:txBody>
      <dsp:txXfrm>
        <a:off x="1839060" y="1338416"/>
        <a:ext cx="1080676" cy="10111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51F4-DD9D-4B28-9AF3-D02F605C4D88}">
      <dsp:nvSpPr>
        <dsp:cNvPr id="0" name=""/>
        <dsp:cNvSpPr/>
      </dsp:nvSpPr>
      <dsp:spPr>
        <a:xfrm>
          <a:off x="1615245" y="1128992"/>
          <a:ext cx="1528306" cy="1430036"/>
        </a:xfrm>
        <a:prstGeom prst="ellipse">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sz="2800" kern="1200" dirty="0" smtClean="0">
            <a:solidFill>
              <a:schemeClr val="accent2">
                <a:lumMod val="75000"/>
              </a:schemeClr>
            </a:solidFill>
          </a:endParaRPr>
        </a:p>
      </dsp:txBody>
      <dsp:txXfrm>
        <a:off x="1839060" y="1338416"/>
        <a:ext cx="1080676" cy="101118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253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253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C533D555-2057-4C84-B69E-25A036728CB2}" type="slidenum">
              <a:rPr lang="en-US"/>
              <a:pPr>
                <a:defRPr/>
              </a:pPr>
              <a:t>‹#›</a:t>
            </a:fld>
            <a:endParaRPr lang="en-US"/>
          </a:p>
        </p:txBody>
      </p:sp>
    </p:spTree>
    <p:extLst>
      <p:ext uri="{BB962C8B-B14F-4D97-AF65-F5344CB8AC3E}">
        <p14:creationId xmlns:p14="http://schemas.microsoft.com/office/powerpoint/2010/main" val="26535903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eaLnBrk="1" hangingPunct="1"/>
            <a:r>
              <a:rPr lang="en-US" altLang="en-US" smtClean="0"/>
              <a:t>At this point, read from the Gnostic Homily and a couple bridal chamber passages.</a:t>
            </a:r>
          </a:p>
          <a:p>
            <a:pPr eaLnBrk="1" hangingPunct="1"/>
            <a:r>
              <a:rPr lang="en-US" altLang="en-US" smtClean="0">
                <a:solidFill>
                  <a:srgbClr val="FFFFCC"/>
                </a:solidFill>
                <a:latin typeface="Tahoma" pitchFamily="34" charset="0"/>
              </a:rPr>
              <a:t>Sophia is driven by the sexual, procreative, regenerative urge; this is sin in that she refuses approval and a consort.</a:t>
            </a:r>
          </a:p>
          <a:p>
            <a:pPr eaLnBrk="1" hangingPunct="1"/>
            <a:r>
              <a:rPr lang="en-US" altLang="en-US" smtClean="0">
                <a:solidFill>
                  <a:srgbClr val="FFFFCC"/>
                </a:solidFill>
                <a:latin typeface="Tahoma" pitchFamily="34" charset="0"/>
              </a:rPr>
              <a:t>Her desire is holy in that she wants to be like the Father</a:t>
            </a:r>
          </a:p>
          <a:p>
            <a:pPr eaLnBrk="1" hangingPunct="1"/>
            <a:endParaRPr lang="en-US" altLang="en-US" smtClean="0"/>
          </a:p>
        </p:txBody>
      </p:sp>
      <p:sp>
        <p:nvSpPr>
          <p:cNvPr id="33796"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33B7C1B-EA7B-4D01-B47D-3EA24282860F}" type="slidenum">
              <a:rPr lang="en-US" altLang="en-US" smtClean="0"/>
              <a:pPr eaLnBrk="1" hangingPunct="1">
                <a:spcBef>
                  <a:spcPct val="0"/>
                </a:spcBef>
              </a:pPr>
              <a:t>14</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0DE695-DA42-4E7A-A763-11D51F2C8A8E}" type="slidenum">
              <a:rPr lang="en-US" altLang="en-US"/>
              <a:pPr/>
              <a:t>26</a:t>
            </a:fld>
            <a:endParaRPr lang="en-US" altLang="en-US"/>
          </a:p>
        </p:txBody>
      </p:sp>
      <p:sp>
        <p:nvSpPr>
          <p:cNvPr id="1945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4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1. This is in upper Egypt.</a:t>
            </a:r>
          </a:p>
          <a:p>
            <a:r>
              <a:rPr lang="en-US" altLang="en-US"/>
              <a:t>2. Dr. Bart Ehrman, a New Testament scholar at the University of North Carolina at Chapel Hill, tells how the bedouin were initially reluctant to smash the sealed jar open because they feared that an evil genie might be inside. However, after thinking the matter over, they decided that there might also be gold inside! So the smashed the jar open and found…</a:t>
            </a:r>
          </a:p>
          <a:p>
            <a:r>
              <a:rPr lang="en-US" altLang="en-US"/>
              <a:t>3. Dr. Ehrman tells this story in a lecture series produced by The Teaching Company, </a:t>
            </a:r>
            <a:r>
              <a:rPr lang="en-US" altLang="en-US" i="1"/>
              <a:t>Lost Christianities: Christian Scriptures and the Battles over Authentication</a:t>
            </a:r>
            <a:r>
              <a:rPr lang="en-US" altLang="en-US"/>
              <a:t>, (Chantilly, Virginia: Parts 1 and 2, 2002).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98B27F-9EF5-42EF-B2FD-689BC054C896}" type="slidenum">
              <a:rPr lang="en-US" altLang="en-US"/>
              <a:pPr/>
              <a:t>37</a:t>
            </a:fld>
            <a:endParaRPr lang="en-US" alt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pPr marL="228600" indent="-228600"/>
            <a:r>
              <a:rPr lang="en-US" altLang="en-US"/>
              <a:t>Marcion:      (1)</a:t>
            </a:r>
            <a:r>
              <a:rPr lang="en-US" altLang="en-US" b="1">
                <a:solidFill>
                  <a:schemeClr val="accent2"/>
                </a:solidFill>
                <a:cs typeface="Times New Roman" pitchFamily="18" charset="0"/>
              </a:rPr>
              <a:t>  rejected the authority of the OT</a:t>
            </a:r>
            <a:r>
              <a:rPr lang="en-US" altLang="en-US">
                <a:cs typeface="Times New Roman" pitchFamily="18" charset="0"/>
              </a:rPr>
              <a:t> for the church and so gave his followers a list of </a:t>
            </a:r>
            <a:r>
              <a:rPr lang="en-US" altLang="en-US" b="1">
                <a:cs typeface="Times New Roman" pitchFamily="18" charset="0"/>
              </a:rPr>
              <a:t>Holy Scripture comprising two divisions</a:t>
            </a:r>
            <a:r>
              <a:rPr lang="en-US" altLang="en-US">
                <a:cs typeface="Times New Roman" pitchFamily="18" charset="0"/>
              </a:rPr>
              <a:t>—The Gospel and The Apostle</a:t>
            </a:r>
            <a:r>
              <a:rPr lang="en-US" altLang="en-US"/>
              <a:t>;     (2) </a:t>
            </a:r>
            <a:r>
              <a:rPr lang="en-US" altLang="en-US" b="1"/>
              <a:t>T</a:t>
            </a:r>
            <a:r>
              <a:rPr lang="en-US" altLang="en-US" b="1">
                <a:cs typeface="Times New Roman" pitchFamily="18" charset="0"/>
              </a:rPr>
              <a:t>en letters of Paul</a:t>
            </a:r>
            <a:r>
              <a:rPr lang="en-US" altLang="en-US">
                <a:cs typeface="Times New Roman" pitchFamily="18" charset="0"/>
              </a:rPr>
              <a:t> (the nine to churches and one to Philemon); the former was an edition of the </a:t>
            </a:r>
            <a:r>
              <a:rPr lang="en-US" altLang="en-US" b="1">
                <a:cs typeface="Times New Roman" pitchFamily="18" charset="0"/>
              </a:rPr>
              <a:t>Gospel of Luke</a:t>
            </a:r>
            <a:r>
              <a:rPr lang="en-US" altLang="en-US">
                <a:cs typeface="Times New Roman" pitchFamily="18" charset="0"/>
              </a:rPr>
              <a:t>, edited according to Marcion’s theological predilections</a:t>
            </a:r>
            <a:r>
              <a:rPr lang="en-US" altLang="en-US"/>
              <a:t>;     (3) </a:t>
            </a:r>
            <a:r>
              <a:rPr lang="en-US" altLang="en-US">
                <a:cs typeface="Times New Roman" pitchFamily="18" charset="0"/>
              </a:rPr>
              <a:t>Despite the odd nature of this canon, it proves that the </a:t>
            </a:r>
            <a:r>
              <a:rPr lang="en-US" altLang="en-US" b="1">
                <a:cs typeface="Times New Roman" pitchFamily="18" charset="0"/>
              </a:rPr>
              <a:t>books within it were considered canonical well before Constantine</a:t>
            </a:r>
            <a:r>
              <a:rPr lang="en-US" altLang="en-US"/>
              <a:t> </a:t>
            </a:r>
          </a:p>
          <a:p>
            <a:pPr marL="228600" indent="-228600"/>
            <a:endParaRPr lang="en-US" altLang="en-US"/>
          </a:p>
          <a:p>
            <a:pPr marL="228600" indent="-228600"/>
            <a:r>
              <a:rPr lang="en-US" altLang="en-US"/>
              <a:t>Justin:    (1) reaction to Marcion - </a:t>
            </a:r>
            <a:r>
              <a:rPr lang="en-US" altLang="en-US" b="1" i="1">
                <a:cs typeface="Times New Roman" pitchFamily="18" charset="0"/>
              </a:rPr>
              <a:t>Against Marcion</a:t>
            </a:r>
            <a:r>
              <a:rPr lang="en-US" altLang="en-US" i="1">
                <a:cs typeface="Times New Roman" pitchFamily="18" charset="0"/>
              </a:rPr>
              <a:t>,</a:t>
            </a:r>
            <a:r>
              <a:rPr lang="en-US" altLang="en-US">
                <a:cs typeface="Times New Roman" pitchFamily="18" charset="0"/>
              </a:rPr>
              <a:t> which unfortunately has not survived</a:t>
            </a:r>
            <a:r>
              <a:rPr lang="en-US" altLang="en-US"/>
              <a:t>;    (2) </a:t>
            </a:r>
            <a:r>
              <a:rPr lang="en-US" altLang="en-US">
                <a:cs typeface="Times New Roman" pitchFamily="18" charset="0"/>
              </a:rPr>
              <a:t>speaks of the “</a:t>
            </a:r>
            <a:r>
              <a:rPr lang="en-US" altLang="en-US" b="1">
                <a:cs typeface="Times New Roman" pitchFamily="18" charset="0"/>
              </a:rPr>
              <a:t>memoirs of Peter</a:t>
            </a:r>
            <a:r>
              <a:rPr lang="en-US" altLang="en-US">
                <a:cs typeface="Times New Roman" pitchFamily="18" charset="0"/>
              </a:rPr>
              <a:t>,” possibly the Gospel of Mark;      (3)  speaks of the “</a:t>
            </a:r>
            <a:r>
              <a:rPr lang="en-US" altLang="en-US" b="1">
                <a:cs typeface="Times New Roman" pitchFamily="18" charset="0"/>
              </a:rPr>
              <a:t>memoirs of the apostles</a:t>
            </a:r>
            <a:r>
              <a:rPr lang="en-US" altLang="en-US">
                <a:cs typeface="Times New Roman" pitchFamily="18" charset="0"/>
              </a:rPr>
              <a:t>” which, he says, </a:t>
            </a:r>
            <a:r>
              <a:rPr lang="en-US" altLang="en-US" b="1">
                <a:cs typeface="Times New Roman" pitchFamily="18" charset="0"/>
              </a:rPr>
              <a:t>were called “gospels”</a:t>
            </a:r>
            <a:r>
              <a:rPr lang="en-US" altLang="en-US">
                <a:cs typeface="Times New Roman" pitchFamily="18" charset="0"/>
              </a:rPr>
              <a:t> and were </a:t>
            </a:r>
            <a:r>
              <a:rPr lang="en-US" altLang="en-US" b="1">
                <a:cs typeface="Times New Roman" pitchFamily="18" charset="0"/>
              </a:rPr>
              <a:t>read in church along with the compositions of the prophets</a:t>
            </a:r>
            <a:r>
              <a:rPr lang="en-US" altLang="en-US">
                <a:cs typeface="Times New Roman" pitchFamily="18" charset="0"/>
              </a:rPr>
              <a:t> </a:t>
            </a:r>
          </a:p>
          <a:p>
            <a:pPr marL="228600" indent="-228600"/>
            <a:endParaRPr lang="en-US" altLang="en-US">
              <a:cs typeface="Times New Roman" pitchFamily="18" charset="0"/>
            </a:endParaRPr>
          </a:p>
          <a:p>
            <a:pPr marL="228600" indent="-228600"/>
            <a:endParaRPr lang="en-US" altLang="en-US">
              <a:cs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21C22F-C5DC-4E9A-B9EF-1AB95B94FA95}" type="slidenum">
              <a:rPr lang="en-US"/>
              <a:pPr>
                <a:defRPr/>
              </a:pPr>
              <a:t>‹#›</a:t>
            </a:fld>
            <a:endParaRPr lang="en-US"/>
          </a:p>
        </p:txBody>
      </p:sp>
    </p:spTree>
    <p:extLst>
      <p:ext uri="{BB962C8B-B14F-4D97-AF65-F5344CB8AC3E}">
        <p14:creationId xmlns:p14="http://schemas.microsoft.com/office/powerpoint/2010/main" val="346205942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4FFF89-F2F3-46B8-AF0B-42C810F8B76B}" type="slidenum">
              <a:rPr lang="en-US"/>
              <a:pPr>
                <a:defRPr/>
              </a:pPr>
              <a:t>‹#›</a:t>
            </a:fld>
            <a:endParaRPr lang="en-US"/>
          </a:p>
        </p:txBody>
      </p:sp>
    </p:spTree>
    <p:extLst>
      <p:ext uri="{BB962C8B-B14F-4D97-AF65-F5344CB8AC3E}">
        <p14:creationId xmlns:p14="http://schemas.microsoft.com/office/powerpoint/2010/main" val="138134296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835070C-FCF4-4EF9-98E4-3A0E15AAA752}" type="slidenum">
              <a:rPr lang="en-US"/>
              <a:pPr>
                <a:defRPr/>
              </a:pPr>
              <a:t>‹#›</a:t>
            </a:fld>
            <a:endParaRPr lang="en-US"/>
          </a:p>
        </p:txBody>
      </p:sp>
    </p:spTree>
    <p:extLst>
      <p:ext uri="{BB962C8B-B14F-4D97-AF65-F5344CB8AC3E}">
        <p14:creationId xmlns:p14="http://schemas.microsoft.com/office/powerpoint/2010/main" val="232382558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A2B0EE-68A7-4CC3-BAC5-4BC244F40C19}" type="slidenum">
              <a:rPr lang="en-US"/>
              <a:pPr>
                <a:defRPr/>
              </a:pPr>
              <a:t>‹#›</a:t>
            </a:fld>
            <a:endParaRPr lang="en-US"/>
          </a:p>
        </p:txBody>
      </p:sp>
    </p:spTree>
    <p:extLst>
      <p:ext uri="{BB962C8B-B14F-4D97-AF65-F5344CB8AC3E}">
        <p14:creationId xmlns:p14="http://schemas.microsoft.com/office/powerpoint/2010/main" val="174993278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BCBCF2-1AC6-494C-8309-A2A93EA92985}" type="slidenum">
              <a:rPr lang="en-US"/>
              <a:pPr>
                <a:defRPr/>
              </a:pPr>
              <a:t>‹#›</a:t>
            </a:fld>
            <a:endParaRPr lang="en-US"/>
          </a:p>
        </p:txBody>
      </p:sp>
    </p:spTree>
    <p:extLst>
      <p:ext uri="{BB962C8B-B14F-4D97-AF65-F5344CB8AC3E}">
        <p14:creationId xmlns:p14="http://schemas.microsoft.com/office/powerpoint/2010/main" val="123665153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E8FBEA2-CBB2-4EA3-90C8-41E08FF2F52C}" type="slidenum">
              <a:rPr lang="en-US"/>
              <a:pPr>
                <a:defRPr/>
              </a:pPr>
              <a:t>‹#›</a:t>
            </a:fld>
            <a:endParaRPr lang="en-US"/>
          </a:p>
        </p:txBody>
      </p:sp>
    </p:spTree>
    <p:extLst>
      <p:ext uri="{BB962C8B-B14F-4D97-AF65-F5344CB8AC3E}">
        <p14:creationId xmlns:p14="http://schemas.microsoft.com/office/powerpoint/2010/main" val="186305667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3484A2B-14CB-40A8-82A2-B69F46D30C7A}" type="slidenum">
              <a:rPr lang="en-US"/>
              <a:pPr>
                <a:defRPr/>
              </a:pPr>
              <a:t>‹#›</a:t>
            </a:fld>
            <a:endParaRPr lang="en-US"/>
          </a:p>
        </p:txBody>
      </p:sp>
    </p:spTree>
    <p:extLst>
      <p:ext uri="{BB962C8B-B14F-4D97-AF65-F5344CB8AC3E}">
        <p14:creationId xmlns:p14="http://schemas.microsoft.com/office/powerpoint/2010/main" val="2375928424"/>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DEEA333-8F17-473D-A991-044489423337}" type="slidenum">
              <a:rPr lang="en-US"/>
              <a:pPr>
                <a:defRPr/>
              </a:pPr>
              <a:t>‹#›</a:t>
            </a:fld>
            <a:endParaRPr lang="en-US"/>
          </a:p>
        </p:txBody>
      </p:sp>
    </p:spTree>
    <p:extLst>
      <p:ext uri="{BB962C8B-B14F-4D97-AF65-F5344CB8AC3E}">
        <p14:creationId xmlns:p14="http://schemas.microsoft.com/office/powerpoint/2010/main" val="20544014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FD4482-2750-4F04-8CA1-B78B463FDAC4}" type="slidenum">
              <a:rPr lang="en-US"/>
              <a:pPr>
                <a:defRPr/>
              </a:pPr>
              <a:t>‹#›</a:t>
            </a:fld>
            <a:endParaRPr lang="en-US"/>
          </a:p>
        </p:txBody>
      </p:sp>
    </p:spTree>
    <p:extLst>
      <p:ext uri="{BB962C8B-B14F-4D97-AF65-F5344CB8AC3E}">
        <p14:creationId xmlns:p14="http://schemas.microsoft.com/office/powerpoint/2010/main" val="4027468423"/>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74CDAF-EDF0-4739-AF70-D37AE5179694}" type="slidenum">
              <a:rPr lang="en-US"/>
              <a:pPr>
                <a:defRPr/>
              </a:pPr>
              <a:t>‹#›</a:t>
            </a:fld>
            <a:endParaRPr lang="en-US"/>
          </a:p>
        </p:txBody>
      </p:sp>
    </p:spTree>
    <p:extLst>
      <p:ext uri="{BB962C8B-B14F-4D97-AF65-F5344CB8AC3E}">
        <p14:creationId xmlns:p14="http://schemas.microsoft.com/office/powerpoint/2010/main" val="373894732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CD1E35-4F04-44E0-AA17-58366999B236}" type="slidenum">
              <a:rPr lang="en-US"/>
              <a:pPr>
                <a:defRPr/>
              </a:pPr>
              <a:t>‹#›</a:t>
            </a:fld>
            <a:endParaRPr lang="en-US"/>
          </a:p>
        </p:txBody>
      </p:sp>
    </p:spTree>
    <p:extLst>
      <p:ext uri="{BB962C8B-B14F-4D97-AF65-F5344CB8AC3E}">
        <p14:creationId xmlns:p14="http://schemas.microsoft.com/office/powerpoint/2010/main" val="324869309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8ECF56A2-A582-45B5-9954-EDE59EFA039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5.png"/><Relationship Id="rId4" Type="http://schemas.openxmlformats.org/officeDocument/2006/relationships/diagramLayout" Target="../diagrams/layout6.xml"/><Relationship Id="rId9"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5.png"/><Relationship Id="rId4" Type="http://schemas.openxmlformats.org/officeDocument/2006/relationships/diagramQuickStyle" Target="../diagrams/quickStyle7.xml"/><Relationship Id="rId9" Type="http://schemas.openxmlformats.org/officeDocument/2006/relationships/image" Target="../media/image6.jpeg"/></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5.png"/><Relationship Id="rId18" Type="http://schemas.openxmlformats.org/officeDocument/2006/relationships/image" Target="../media/image15.jpeg"/><Relationship Id="rId3" Type="http://schemas.openxmlformats.org/officeDocument/2006/relationships/diagramLayout" Target="../diagrams/layout8.xml"/><Relationship Id="rId7" Type="http://schemas.openxmlformats.org/officeDocument/2006/relationships/image" Target="../media/image3.png"/><Relationship Id="rId12" Type="http://schemas.openxmlformats.org/officeDocument/2006/relationships/image" Target="../media/image10.jpeg"/><Relationship Id="rId17" Type="http://schemas.openxmlformats.org/officeDocument/2006/relationships/image" Target="../media/image14.png"/><Relationship Id="rId2" Type="http://schemas.openxmlformats.org/officeDocument/2006/relationships/diagramData" Target="../diagrams/data8.xml"/><Relationship Id="rId16" Type="http://schemas.openxmlformats.org/officeDocument/2006/relationships/image" Target="../media/image13.png"/><Relationship Id="rId1" Type="http://schemas.openxmlformats.org/officeDocument/2006/relationships/slideLayout" Target="../slideLayouts/slideLayout6.xml"/><Relationship Id="rId6" Type="http://schemas.microsoft.com/office/2007/relationships/diagramDrawing" Target="../diagrams/drawing8.xml"/><Relationship Id="rId11" Type="http://schemas.openxmlformats.org/officeDocument/2006/relationships/image" Target="../media/image9.png"/><Relationship Id="rId5" Type="http://schemas.openxmlformats.org/officeDocument/2006/relationships/diagramColors" Target="../diagrams/colors8.xml"/><Relationship Id="rId15" Type="http://schemas.openxmlformats.org/officeDocument/2006/relationships/image" Target="../media/image12.jpeg"/><Relationship Id="rId10" Type="http://schemas.openxmlformats.org/officeDocument/2006/relationships/image" Target="../media/image6.jpeg"/><Relationship Id="rId19" Type="http://schemas.openxmlformats.org/officeDocument/2006/relationships/image" Target="../media/image16.png"/><Relationship Id="rId4" Type="http://schemas.openxmlformats.org/officeDocument/2006/relationships/diagramQuickStyle" Target="../diagrams/quickStyle8.xml"/><Relationship Id="rId9" Type="http://schemas.openxmlformats.org/officeDocument/2006/relationships/image" Target="../media/image8.jpeg"/><Relationship Id="rId1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5.png"/><Relationship Id="rId18" Type="http://schemas.openxmlformats.org/officeDocument/2006/relationships/image" Target="../media/image15.jpeg"/><Relationship Id="rId3" Type="http://schemas.openxmlformats.org/officeDocument/2006/relationships/diagramLayout" Target="../diagrams/layout9.xml"/><Relationship Id="rId7" Type="http://schemas.openxmlformats.org/officeDocument/2006/relationships/image" Target="../media/image3.png"/><Relationship Id="rId12" Type="http://schemas.openxmlformats.org/officeDocument/2006/relationships/image" Target="../media/image17.jpeg"/><Relationship Id="rId17" Type="http://schemas.openxmlformats.org/officeDocument/2006/relationships/image" Target="../media/image14.png"/><Relationship Id="rId2" Type="http://schemas.openxmlformats.org/officeDocument/2006/relationships/diagramData" Target="../diagrams/data9.xml"/><Relationship Id="rId16" Type="http://schemas.openxmlformats.org/officeDocument/2006/relationships/image" Target="../media/image13.png"/><Relationship Id="rId1" Type="http://schemas.openxmlformats.org/officeDocument/2006/relationships/slideLayout" Target="../slideLayouts/slideLayout6.xml"/><Relationship Id="rId6" Type="http://schemas.microsoft.com/office/2007/relationships/diagramDrawing" Target="../diagrams/drawing9.xml"/><Relationship Id="rId11" Type="http://schemas.openxmlformats.org/officeDocument/2006/relationships/image" Target="../media/image9.png"/><Relationship Id="rId5" Type="http://schemas.openxmlformats.org/officeDocument/2006/relationships/diagramColors" Target="../diagrams/colors9.xml"/><Relationship Id="rId15" Type="http://schemas.openxmlformats.org/officeDocument/2006/relationships/image" Target="../media/image12.jpeg"/><Relationship Id="rId10" Type="http://schemas.openxmlformats.org/officeDocument/2006/relationships/image" Target="../media/image6.jpeg"/><Relationship Id="rId19" Type="http://schemas.openxmlformats.org/officeDocument/2006/relationships/image" Target="../media/image16.png"/><Relationship Id="rId4" Type="http://schemas.openxmlformats.org/officeDocument/2006/relationships/diagramQuickStyle" Target="../diagrams/quickStyle9.xml"/><Relationship Id="rId9" Type="http://schemas.openxmlformats.org/officeDocument/2006/relationships/image" Target="../media/image8.jpeg"/><Relationship Id="rId14"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logos4:Search;kind=Basic;q=marry_OR_marri*_;match=nostem" TargetMode="External"/><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hyperlink" Target="logos4:Search;kind=Basic;q=wife;match=noste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logos4:Search;kind=Basic;q=wife;match=nostem"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ntweblog.blogspot.com/2015/08/the-gospel-of-jesus-wife-call-for.html"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3488" y="457200"/>
            <a:ext cx="66675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5"/>
          <p:cNvSpPr txBox="1">
            <a:spLocks noChangeArrowheads="1"/>
          </p:cNvSpPr>
          <p:nvPr/>
        </p:nvSpPr>
        <p:spPr bwMode="auto">
          <a:xfrm>
            <a:off x="1828800" y="5486400"/>
            <a:ext cx="5791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1" hangingPunct="1">
              <a:spcBef>
                <a:spcPct val="50000"/>
              </a:spcBef>
              <a:buFontTx/>
              <a:buNone/>
            </a:pPr>
            <a:r>
              <a:rPr lang="en-US" altLang="en-US" dirty="0" smtClean="0">
                <a:solidFill>
                  <a:srgbClr val="FFCC66"/>
                </a:solidFill>
                <a:latin typeface="Copperplate Gothic Bold" pitchFamily="34" charset="0"/>
              </a:rPr>
              <a:t>Gnosticism, the Gnostic Christ, and the Gnostic Gospels</a:t>
            </a:r>
            <a:endParaRPr lang="en-US" altLang="en-US" dirty="0">
              <a:solidFill>
                <a:srgbClr val="FFCC66"/>
              </a:solidFill>
              <a:latin typeface="Copperplate Gothic Bold"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85800" y="381000"/>
            <a:ext cx="7772400" cy="762000"/>
          </a:xfrm>
        </p:spPr>
        <p:txBody>
          <a:bodyPr/>
          <a:lstStyle/>
          <a:p>
            <a:pPr eaLnBrk="1" hangingPunct="1"/>
            <a:r>
              <a:rPr lang="en-US" altLang="en-US" dirty="0" smtClean="0">
                <a:solidFill>
                  <a:schemeClr val="bg1"/>
                </a:solidFill>
              </a:rPr>
              <a:t>Preliminary Summary</a:t>
            </a:r>
          </a:p>
        </p:txBody>
      </p:sp>
      <p:sp>
        <p:nvSpPr>
          <p:cNvPr id="3" name="Title 1"/>
          <p:cNvSpPr txBox="1">
            <a:spLocks/>
          </p:cNvSpPr>
          <p:nvPr/>
        </p:nvSpPr>
        <p:spPr bwMode="auto">
          <a:xfrm>
            <a:off x="371475" y="2057400"/>
            <a:ext cx="4038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defRPr/>
            </a:pPr>
            <a:r>
              <a:rPr lang="en-US" sz="2800" kern="0" dirty="0" smtClean="0">
                <a:solidFill>
                  <a:srgbClr val="FFCC66"/>
                </a:solidFill>
              </a:rPr>
              <a:t>What does Gnosticism seek to provide? </a:t>
            </a:r>
          </a:p>
          <a:p>
            <a:pPr algn="l">
              <a:defRPr/>
            </a:pPr>
            <a:r>
              <a:rPr lang="en-US" sz="2800" kern="0" dirty="0" smtClean="0">
                <a:solidFill>
                  <a:srgbClr val="FFCC66"/>
                </a:solidFill>
              </a:rPr>
              <a:t/>
            </a:r>
            <a:br>
              <a:rPr lang="en-US" sz="2800" kern="0" dirty="0" smtClean="0">
                <a:solidFill>
                  <a:srgbClr val="FFCC66"/>
                </a:solidFill>
              </a:rPr>
            </a:br>
            <a:r>
              <a:rPr lang="en-US" sz="2800" kern="0" dirty="0" smtClean="0">
                <a:solidFill>
                  <a:srgbClr val="FFCC66"/>
                </a:solidFill>
              </a:rPr>
              <a:t>What spiritual help does it offer?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333500"/>
            <a:ext cx="27717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6172200" y="5972175"/>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1" hangingPunct="1">
              <a:spcBef>
                <a:spcPct val="0"/>
              </a:spcBef>
              <a:buFontTx/>
              <a:buNone/>
            </a:pPr>
            <a:r>
              <a:rPr lang="en-US" altLang="en-US" sz="1600">
                <a:latin typeface="Tahoma" pitchFamily="34" charset="0"/>
                <a:cs typeface="Tahoma" pitchFamily="34" charset="0"/>
              </a:rPr>
              <a:t>www.gnosis.org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85800" y="381000"/>
            <a:ext cx="7772400" cy="685800"/>
          </a:xfrm>
        </p:spPr>
        <p:txBody>
          <a:bodyPr/>
          <a:lstStyle/>
          <a:p>
            <a:pPr eaLnBrk="1" hangingPunct="1"/>
            <a:r>
              <a:rPr lang="en-US" altLang="en-US" dirty="0">
                <a:solidFill>
                  <a:schemeClr val="bg1"/>
                </a:solidFill>
              </a:rPr>
              <a:t>Preliminary Summary</a:t>
            </a:r>
            <a:endParaRPr lang="en-US" altLang="en-US" dirty="0" smtClean="0">
              <a:solidFill>
                <a:schemeClr val="bg1"/>
              </a:solidFill>
            </a:endParaRPr>
          </a:p>
        </p:txBody>
      </p:sp>
      <p:sp>
        <p:nvSpPr>
          <p:cNvPr id="5" name="Content Placeholder 4"/>
          <p:cNvSpPr>
            <a:spLocks noGrp="1"/>
          </p:cNvSpPr>
          <p:nvPr>
            <p:ph idx="1"/>
          </p:nvPr>
        </p:nvSpPr>
        <p:spPr>
          <a:xfrm>
            <a:off x="685800" y="1447800"/>
            <a:ext cx="7772400" cy="4648200"/>
          </a:xfrm>
        </p:spPr>
        <p:txBody>
          <a:bodyPr/>
          <a:lstStyle/>
          <a:p>
            <a:pPr marL="0" indent="0" eaLnBrk="1" hangingPunct="1">
              <a:buFontTx/>
              <a:buNone/>
              <a:defRPr/>
            </a:pPr>
            <a:r>
              <a:rPr lang="en-US" dirty="0" smtClean="0"/>
              <a:t>Gnosticism is the teaching based on </a:t>
            </a:r>
            <a:r>
              <a:rPr lang="en-US" i="1" dirty="0" smtClean="0">
                <a:solidFill>
                  <a:schemeClr val="bg1"/>
                </a:solidFill>
              </a:rPr>
              <a:t>gnosis</a:t>
            </a:r>
            <a:r>
              <a:rPr lang="en-US" dirty="0" smtClean="0"/>
              <a:t>, the </a:t>
            </a:r>
            <a:r>
              <a:rPr lang="en-US" dirty="0" smtClean="0">
                <a:solidFill>
                  <a:schemeClr val="bg1"/>
                </a:solidFill>
              </a:rPr>
              <a:t>knowledge</a:t>
            </a:r>
            <a:r>
              <a:rPr lang="en-US" dirty="0" smtClean="0"/>
              <a:t> of transcendence arrived at by way of interior, intuitive means. </a:t>
            </a:r>
          </a:p>
          <a:p>
            <a:pPr marL="0" indent="0" eaLnBrk="1" hangingPunct="1">
              <a:buFontTx/>
              <a:buNone/>
              <a:defRPr/>
            </a:pPr>
            <a:endParaRPr lang="en-US" dirty="0" smtClean="0"/>
          </a:p>
          <a:p>
            <a:pPr eaLnBrk="1" hangingPunct="1">
              <a:defRPr/>
            </a:pPr>
            <a:r>
              <a:rPr lang="en-US" dirty="0" smtClean="0"/>
              <a:t> “</a:t>
            </a:r>
            <a:r>
              <a:rPr lang="en-US" dirty="0" smtClean="0">
                <a:solidFill>
                  <a:schemeClr val="bg1"/>
                </a:solidFill>
              </a:rPr>
              <a:t>Knowing God</a:t>
            </a:r>
            <a:r>
              <a:rPr lang="en-US" dirty="0" smtClean="0"/>
              <a:t>” (this transcendent One) is </a:t>
            </a:r>
            <a:r>
              <a:rPr lang="en-US" dirty="0" smtClean="0">
                <a:solidFill>
                  <a:schemeClr val="bg1"/>
                </a:solidFill>
              </a:rPr>
              <a:t>not</a:t>
            </a:r>
            <a:r>
              <a:rPr lang="en-US" dirty="0" smtClean="0"/>
              <a:t> achieved by external revelation </a:t>
            </a:r>
          </a:p>
          <a:p>
            <a:pPr eaLnBrk="1" hangingPunct="1">
              <a:defRPr/>
            </a:pPr>
            <a:r>
              <a:rPr lang="en-US" dirty="0" smtClean="0"/>
              <a:t> The means is </a:t>
            </a:r>
            <a:r>
              <a:rPr lang="en-US" dirty="0" smtClean="0">
                <a:solidFill>
                  <a:schemeClr val="bg1"/>
                </a:solidFill>
              </a:rPr>
              <a:t>internal</a:t>
            </a:r>
          </a:p>
          <a:p>
            <a:pPr eaLnBrk="1" hangingPunct="1">
              <a:defRPr/>
            </a:pPr>
            <a:r>
              <a:rPr lang="en-US" dirty="0" smtClean="0"/>
              <a:t> Therefore requires an </a:t>
            </a:r>
            <a:r>
              <a:rPr lang="en-US" dirty="0" smtClean="0">
                <a:solidFill>
                  <a:schemeClr val="bg1"/>
                </a:solidFill>
              </a:rPr>
              <a:t>awakening</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381000"/>
            <a:ext cx="7772400" cy="685800"/>
          </a:xfrm>
        </p:spPr>
        <p:txBody>
          <a:bodyPr/>
          <a:lstStyle/>
          <a:p>
            <a:pPr eaLnBrk="1" hangingPunct="1"/>
            <a:r>
              <a:rPr lang="en-US" altLang="en-US" dirty="0">
                <a:solidFill>
                  <a:schemeClr val="bg1"/>
                </a:solidFill>
              </a:rPr>
              <a:t>Preliminary Summary</a:t>
            </a:r>
            <a:endParaRPr lang="en-US" altLang="en-US" dirty="0" smtClean="0">
              <a:solidFill>
                <a:schemeClr val="bg1"/>
              </a:solidFill>
            </a:endParaRPr>
          </a:p>
        </p:txBody>
      </p:sp>
      <p:sp>
        <p:nvSpPr>
          <p:cNvPr id="8195" name="Content Placeholder 4"/>
          <p:cNvSpPr>
            <a:spLocks noGrp="1"/>
          </p:cNvSpPr>
          <p:nvPr>
            <p:ph idx="1"/>
          </p:nvPr>
        </p:nvSpPr>
        <p:spPr>
          <a:xfrm>
            <a:off x="685800" y="1447800"/>
            <a:ext cx="7772400" cy="4648200"/>
          </a:xfrm>
        </p:spPr>
        <p:txBody>
          <a:bodyPr/>
          <a:lstStyle/>
          <a:p>
            <a:pPr marL="0" indent="0" eaLnBrk="1" hangingPunct="1">
              <a:buFontTx/>
              <a:buNone/>
            </a:pPr>
            <a:r>
              <a:rPr lang="en-US" altLang="en-US" smtClean="0"/>
              <a:t>Suggests that there is </a:t>
            </a:r>
            <a:r>
              <a:rPr lang="en-US" altLang="en-US" smtClean="0">
                <a:solidFill>
                  <a:schemeClr val="bg1"/>
                </a:solidFill>
              </a:rPr>
              <a:t>something </a:t>
            </a:r>
            <a:r>
              <a:rPr lang="en-US" altLang="en-US" smtClean="0">
                <a:solidFill>
                  <a:srgbClr val="FFCC66"/>
                </a:solidFill>
              </a:rPr>
              <a:t>we don’t know that needs to be known.</a:t>
            </a:r>
          </a:p>
          <a:p>
            <a:pPr marL="0" indent="0" eaLnBrk="1" hangingPunct="1">
              <a:buFontTx/>
              <a:buNone/>
            </a:pPr>
            <a:endParaRPr lang="en-US" altLang="en-US" smtClean="0">
              <a:solidFill>
                <a:schemeClr val="bg1"/>
              </a:solidFill>
            </a:endParaRPr>
          </a:p>
          <a:p>
            <a:pPr marL="0" indent="0" eaLnBrk="1" hangingPunct="1">
              <a:buFontTx/>
              <a:buNone/>
            </a:pPr>
            <a:r>
              <a:rPr lang="en-US" altLang="en-US" smtClean="0">
                <a:solidFill>
                  <a:srgbClr val="FFCC66"/>
                </a:solidFill>
              </a:rPr>
              <a:t>That “</a:t>
            </a:r>
            <a:r>
              <a:rPr lang="en-US" altLang="en-US" smtClean="0">
                <a:solidFill>
                  <a:schemeClr val="bg1"/>
                </a:solidFill>
              </a:rPr>
              <a:t>something</a:t>
            </a:r>
            <a:r>
              <a:rPr lang="en-US" altLang="en-US" smtClean="0">
                <a:solidFill>
                  <a:srgbClr val="FFCC66"/>
                </a:solidFill>
              </a:rPr>
              <a:t>” is Gnosticism’s </a:t>
            </a:r>
            <a:r>
              <a:rPr lang="en-US" altLang="en-US" smtClean="0">
                <a:solidFill>
                  <a:schemeClr val="bg1"/>
                </a:solidFill>
              </a:rPr>
              <a:t>story</a:t>
            </a:r>
            <a:r>
              <a:rPr lang="en-US" altLang="en-US" smtClean="0">
                <a:solidFill>
                  <a:srgbClr val="FFCC66"/>
                </a:solidFill>
              </a:rPr>
              <a:t>, the realization of which is what produces </a:t>
            </a:r>
            <a:r>
              <a:rPr lang="en-US" altLang="en-US" smtClean="0">
                <a:solidFill>
                  <a:schemeClr val="bg1"/>
                </a:solidFill>
              </a:rPr>
              <a:t>salvation</a:t>
            </a:r>
            <a:r>
              <a:rPr lang="en-US" altLang="en-US" smtClean="0">
                <a:solidFill>
                  <a:srgbClr val="FFCC66"/>
                </a:solidFill>
              </a:rPr>
              <a:t>. </a:t>
            </a:r>
          </a:p>
          <a:p>
            <a:pPr marL="0" indent="0" eaLnBrk="1" hangingPunct="1">
              <a:buFontTx/>
              <a:buNone/>
            </a:pPr>
            <a:endParaRPr lang="en-US" altLang="en-US" smtClean="0">
              <a:solidFill>
                <a:srgbClr val="FFCC66"/>
              </a:solidFill>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381000"/>
            <a:ext cx="7772400" cy="685800"/>
          </a:xfrm>
        </p:spPr>
        <p:txBody>
          <a:bodyPr/>
          <a:lstStyle/>
          <a:p>
            <a:pPr eaLnBrk="1" hangingPunct="1"/>
            <a:r>
              <a:rPr lang="en-US" altLang="en-US" dirty="0">
                <a:solidFill>
                  <a:schemeClr val="bg1"/>
                </a:solidFill>
              </a:rPr>
              <a:t>Preliminary Summary</a:t>
            </a:r>
            <a:endParaRPr lang="en-US" altLang="en-US" dirty="0" smtClean="0">
              <a:solidFill>
                <a:schemeClr val="bg1"/>
              </a:solidFill>
            </a:endParaRPr>
          </a:p>
        </p:txBody>
      </p:sp>
      <p:sp>
        <p:nvSpPr>
          <p:cNvPr id="5" name="Content Placeholder 4"/>
          <p:cNvSpPr>
            <a:spLocks noGrp="1"/>
          </p:cNvSpPr>
          <p:nvPr>
            <p:ph idx="1"/>
          </p:nvPr>
        </p:nvSpPr>
        <p:spPr>
          <a:xfrm>
            <a:off x="609600" y="1219200"/>
            <a:ext cx="7848600" cy="5029200"/>
          </a:xfrm>
        </p:spPr>
        <p:txBody>
          <a:bodyPr/>
          <a:lstStyle/>
          <a:p>
            <a:pPr marL="0" indent="0" eaLnBrk="1" hangingPunct="1">
              <a:buFontTx/>
              <a:buNone/>
              <a:defRPr/>
            </a:pPr>
            <a:r>
              <a:rPr lang="en-US" dirty="0" smtClean="0"/>
              <a:t>Gnosticism </a:t>
            </a:r>
            <a:r>
              <a:rPr lang="en-US" dirty="0" smtClean="0">
                <a:solidFill>
                  <a:schemeClr val="bg1">
                    <a:lumMod val="95000"/>
                  </a:schemeClr>
                </a:solidFill>
              </a:rPr>
              <a:t>fundamentally recognizes:</a:t>
            </a:r>
          </a:p>
          <a:p>
            <a:pPr marL="0" indent="0" eaLnBrk="1" hangingPunct="1">
              <a:buFontTx/>
              <a:buNone/>
              <a:defRPr/>
            </a:pPr>
            <a:endParaRPr lang="en-US" dirty="0" smtClean="0"/>
          </a:p>
          <a:p>
            <a:pPr eaLnBrk="1" hangingPunct="1">
              <a:defRPr/>
            </a:pPr>
            <a:r>
              <a:rPr lang="en-US" dirty="0" smtClean="0"/>
              <a:t>Earthly life is filled with </a:t>
            </a:r>
            <a:r>
              <a:rPr lang="en-US" dirty="0" smtClean="0">
                <a:solidFill>
                  <a:schemeClr val="bg1">
                    <a:lumMod val="95000"/>
                  </a:schemeClr>
                </a:solidFill>
              </a:rPr>
              <a:t>suffering</a:t>
            </a:r>
            <a:r>
              <a:rPr lang="en-US" dirty="0" smtClean="0"/>
              <a:t>. </a:t>
            </a:r>
          </a:p>
          <a:p>
            <a:pPr eaLnBrk="1" hangingPunct="1">
              <a:defRPr/>
            </a:pPr>
            <a:r>
              <a:rPr lang="en-US" dirty="0" smtClean="0"/>
              <a:t>All forms of life consume each other, thereby visiting </a:t>
            </a:r>
            <a:r>
              <a:rPr lang="en-US" dirty="0" smtClean="0">
                <a:solidFill>
                  <a:schemeClr val="bg1">
                    <a:lumMod val="95000"/>
                  </a:schemeClr>
                </a:solidFill>
              </a:rPr>
              <a:t>pain, fear, and death </a:t>
            </a:r>
            <a:r>
              <a:rPr lang="en-US" dirty="0" smtClean="0"/>
              <a:t>upon one another.</a:t>
            </a:r>
          </a:p>
          <a:p>
            <a:pPr eaLnBrk="1" hangingPunct="1">
              <a:defRPr/>
            </a:pPr>
            <a:r>
              <a:rPr lang="en-US" dirty="0" smtClean="0"/>
              <a:t>Natural catastrophes bring further </a:t>
            </a:r>
            <a:r>
              <a:rPr lang="en-US" dirty="0" smtClean="0">
                <a:solidFill>
                  <a:schemeClr val="bg1">
                    <a:lumMod val="95000"/>
                  </a:schemeClr>
                </a:solidFill>
              </a:rPr>
              <a:t>suffering and death</a:t>
            </a:r>
            <a:r>
              <a:rPr lang="en-US" dirty="0" smtClean="0"/>
              <a:t> in their wake.</a:t>
            </a:r>
          </a:p>
          <a:p>
            <a:pPr eaLnBrk="1" hangingPunct="1">
              <a:defRPr/>
            </a:pPr>
            <a:r>
              <a:rPr lang="en-US" dirty="0" smtClean="0">
                <a:solidFill>
                  <a:srgbClr val="FFCC66"/>
                </a:solidFill>
              </a:rPr>
              <a:t>Something </a:t>
            </a:r>
            <a:r>
              <a:rPr lang="en-US" dirty="0" smtClean="0">
                <a:solidFill>
                  <a:schemeClr val="bg1">
                    <a:lumMod val="95000"/>
                  </a:schemeClr>
                </a:solidFill>
              </a:rPr>
              <a:t>isn’t right </a:t>
            </a:r>
            <a:r>
              <a:rPr lang="en-US" dirty="0" smtClean="0">
                <a:solidFill>
                  <a:srgbClr val="FFCC66"/>
                </a:solidFill>
              </a:rPr>
              <a:t>about the world</a:t>
            </a: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85800" y="381000"/>
            <a:ext cx="7772400" cy="685800"/>
          </a:xfrm>
        </p:spPr>
        <p:txBody>
          <a:bodyPr/>
          <a:lstStyle/>
          <a:p>
            <a:pPr eaLnBrk="1" hangingPunct="1"/>
            <a:r>
              <a:rPr lang="en-US" altLang="en-US" dirty="0">
                <a:solidFill>
                  <a:schemeClr val="bg1"/>
                </a:solidFill>
              </a:rPr>
              <a:t>Preliminary Summary</a:t>
            </a:r>
            <a:endParaRPr lang="en-US" altLang="en-US" dirty="0" smtClean="0">
              <a:solidFill>
                <a:schemeClr val="bg1"/>
              </a:solidFill>
            </a:endParaRPr>
          </a:p>
        </p:txBody>
      </p:sp>
      <p:sp>
        <p:nvSpPr>
          <p:cNvPr id="5" name="Content Placeholder 4"/>
          <p:cNvSpPr>
            <a:spLocks noGrp="1"/>
          </p:cNvSpPr>
          <p:nvPr>
            <p:ph idx="1"/>
          </p:nvPr>
        </p:nvSpPr>
        <p:spPr>
          <a:xfrm>
            <a:off x="685800" y="1447800"/>
            <a:ext cx="7772400" cy="4648200"/>
          </a:xfrm>
        </p:spPr>
        <p:txBody>
          <a:bodyPr/>
          <a:lstStyle/>
          <a:p>
            <a:pPr marL="0" indent="0" eaLnBrk="1" hangingPunct="1">
              <a:buFontTx/>
              <a:buNone/>
              <a:defRPr/>
            </a:pPr>
            <a:r>
              <a:rPr lang="en-US" dirty="0" smtClean="0"/>
              <a:t>Many religions advocate that </a:t>
            </a:r>
            <a:r>
              <a:rPr lang="en-US" dirty="0" smtClean="0">
                <a:solidFill>
                  <a:schemeClr val="bg1"/>
                </a:solidFill>
              </a:rPr>
              <a:t>humans are to be blamed</a:t>
            </a:r>
            <a:r>
              <a:rPr lang="en-US" dirty="0" smtClean="0"/>
              <a:t> for the imperfections of the world.</a:t>
            </a:r>
          </a:p>
          <a:p>
            <a:pPr marL="0" indent="0" eaLnBrk="1" hangingPunct="1">
              <a:buFontTx/>
              <a:buNone/>
              <a:defRPr/>
            </a:pPr>
            <a:endParaRPr lang="en-US" dirty="0" smtClean="0"/>
          </a:p>
          <a:p>
            <a:pPr eaLnBrk="1" hangingPunct="1">
              <a:defRPr/>
            </a:pPr>
            <a:r>
              <a:rPr lang="en-US" dirty="0" smtClean="0"/>
              <a:t> The “</a:t>
            </a:r>
            <a:r>
              <a:rPr lang="en-US" dirty="0" smtClean="0">
                <a:solidFill>
                  <a:schemeClr val="bg1">
                    <a:lumMod val="95000"/>
                  </a:schemeClr>
                </a:solidFill>
              </a:rPr>
              <a:t>Fall</a:t>
            </a:r>
            <a:r>
              <a:rPr lang="en-US" dirty="0" smtClean="0"/>
              <a:t>” of humanity</a:t>
            </a:r>
          </a:p>
          <a:p>
            <a:pPr lvl="1" eaLnBrk="1" hangingPunct="1">
              <a:defRPr/>
            </a:pPr>
            <a:r>
              <a:rPr lang="en-US" dirty="0" smtClean="0"/>
              <a:t> </a:t>
            </a:r>
            <a:r>
              <a:rPr lang="en-US" dirty="0" smtClean="0">
                <a:solidFill>
                  <a:schemeClr val="bg1">
                    <a:lumMod val="95000"/>
                  </a:schemeClr>
                </a:solidFill>
              </a:rPr>
              <a:t>Judaism</a:t>
            </a:r>
          </a:p>
          <a:p>
            <a:pPr lvl="1" eaLnBrk="1" hangingPunct="1">
              <a:defRPr/>
            </a:pPr>
            <a:r>
              <a:rPr lang="en-US" dirty="0" smtClean="0"/>
              <a:t> “Orthodox” </a:t>
            </a:r>
            <a:r>
              <a:rPr lang="en-US" dirty="0" smtClean="0">
                <a:solidFill>
                  <a:schemeClr val="bg1">
                    <a:lumMod val="95000"/>
                  </a:schemeClr>
                </a:solidFill>
              </a:rPr>
              <a:t>Christianity</a:t>
            </a:r>
          </a:p>
          <a:p>
            <a:pPr eaLnBrk="1" hangingPunct="1">
              <a:defRPr/>
            </a:pPr>
            <a:endParaRPr lang="en-US" dirty="0" smtClean="0"/>
          </a:p>
          <a:p>
            <a:pPr marL="0" indent="0" eaLnBrk="1" hangingPunct="1">
              <a:buFontTx/>
              <a:buNone/>
              <a:defRPr/>
            </a:pPr>
            <a:r>
              <a:rPr lang="en-US" dirty="0" smtClean="0">
                <a:solidFill>
                  <a:schemeClr val="bg1"/>
                </a:solidFill>
              </a:rPr>
              <a:t>Gnosticism rejects this idea.</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381000"/>
            <a:ext cx="7772400" cy="685800"/>
          </a:xfrm>
        </p:spPr>
        <p:txBody>
          <a:bodyPr/>
          <a:lstStyle/>
          <a:p>
            <a:pPr eaLnBrk="1" hangingPunct="1"/>
            <a:r>
              <a:rPr lang="en-US" altLang="en-US" dirty="0">
                <a:solidFill>
                  <a:schemeClr val="bg1"/>
                </a:solidFill>
              </a:rPr>
              <a:t>Preliminary Summary</a:t>
            </a:r>
            <a:endParaRPr lang="en-US" altLang="en-US" dirty="0" smtClean="0">
              <a:solidFill>
                <a:schemeClr val="bg1"/>
              </a:solidFill>
            </a:endParaRPr>
          </a:p>
        </p:txBody>
      </p:sp>
      <p:sp>
        <p:nvSpPr>
          <p:cNvPr id="5" name="Content Placeholder 4"/>
          <p:cNvSpPr>
            <a:spLocks noGrp="1"/>
          </p:cNvSpPr>
          <p:nvPr>
            <p:ph idx="1"/>
          </p:nvPr>
        </p:nvSpPr>
        <p:spPr>
          <a:xfrm>
            <a:off x="685800" y="1447800"/>
            <a:ext cx="7772400" cy="4648200"/>
          </a:xfrm>
        </p:spPr>
        <p:txBody>
          <a:bodyPr/>
          <a:lstStyle/>
          <a:p>
            <a:pPr marL="0" indent="0" eaLnBrk="1" hangingPunct="1">
              <a:buFontTx/>
              <a:buNone/>
              <a:defRPr/>
            </a:pPr>
            <a:r>
              <a:rPr lang="en-US" dirty="0" smtClean="0"/>
              <a:t>Gnosticism argues that </a:t>
            </a:r>
            <a:r>
              <a:rPr lang="en-US" dirty="0" smtClean="0">
                <a:solidFill>
                  <a:schemeClr val="bg1">
                    <a:lumMod val="95000"/>
                  </a:schemeClr>
                </a:solidFill>
              </a:rPr>
              <a:t>blame</a:t>
            </a:r>
            <a:r>
              <a:rPr lang="en-US" dirty="0" smtClean="0"/>
              <a:t> for the world’s failings lies not with humans, but with </a:t>
            </a:r>
            <a:r>
              <a:rPr lang="en-US" dirty="0" smtClean="0">
                <a:solidFill>
                  <a:schemeClr val="bg1">
                    <a:lumMod val="95000"/>
                  </a:schemeClr>
                </a:solidFill>
              </a:rPr>
              <a:t>the creator</a:t>
            </a:r>
            <a:r>
              <a:rPr lang="en-US" dirty="0" smtClean="0"/>
              <a:t>. </a:t>
            </a:r>
          </a:p>
          <a:p>
            <a:pPr marL="0" indent="0" eaLnBrk="1" hangingPunct="1">
              <a:buFontTx/>
              <a:buNone/>
              <a:defRPr/>
            </a:pPr>
            <a:endParaRPr lang="en-US" dirty="0" smtClean="0"/>
          </a:p>
          <a:p>
            <a:pPr eaLnBrk="1" hangingPunct="1">
              <a:defRPr/>
            </a:pPr>
            <a:r>
              <a:rPr lang="en-US" dirty="0" smtClean="0"/>
              <a:t>Since -- especially in the monotheistic religions -- the creator is God, this Gnostic position </a:t>
            </a:r>
            <a:r>
              <a:rPr lang="en-US" dirty="0" smtClean="0">
                <a:solidFill>
                  <a:schemeClr val="bg1">
                    <a:lumMod val="95000"/>
                  </a:schemeClr>
                </a:solidFill>
              </a:rPr>
              <a:t>appears blasphemous</a:t>
            </a:r>
            <a:r>
              <a:rPr lang="en-US" dirty="0" smtClean="0"/>
              <a:t>.</a:t>
            </a: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762000" y="2590800"/>
            <a:ext cx="7772400" cy="1143000"/>
          </a:xfrm>
        </p:spPr>
        <p:txBody>
          <a:bodyPr/>
          <a:lstStyle/>
          <a:p>
            <a:r>
              <a:rPr lang="en-US" b="1" dirty="0" smtClean="0"/>
              <a:t>GNOSTIC  </a:t>
            </a:r>
            <a:br>
              <a:rPr lang="en-US" b="1" dirty="0" smtClean="0"/>
            </a:br>
            <a:r>
              <a:rPr lang="en-US" b="1" dirty="0" smtClean="0"/>
              <a:t>COSMOLOGY &amp; THEOLOGY</a:t>
            </a:r>
            <a:endParaRPr lang="en-US" b="1" dirty="0"/>
          </a:p>
        </p:txBody>
      </p:sp>
    </p:spTree>
    <p:extLst>
      <p:ext uri="{BB962C8B-B14F-4D97-AF65-F5344CB8AC3E}">
        <p14:creationId xmlns:p14="http://schemas.microsoft.com/office/powerpoint/2010/main" val="140953764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1524000" y="1524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281238" y="5715000"/>
            <a:ext cx="4572000" cy="830263"/>
          </a:xfrm>
          <a:prstGeom prst="rect">
            <a:avLst/>
          </a:prstGeom>
        </p:spPr>
        <p:txBody>
          <a:bodyPr>
            <a:spAutoFit/>
          </a:bodyPr>
          <a:lstStyle/>
          <a:p>
            <a:pPr algn="ctr">
              <a:defRPr/>
            </a:pPr>
            <a:r>
              <a:rPr lang="en-US" dirty="0">
                <a:solidFill>
                  <a:schemeClr val="accent6">
                    <a:lumMod val="20000"/>
                    <a:lumOff val="80000"/>
                  </a:schemeClr>
                </a:solidFill>
                <a:latin typeface="Verdana" pitchFamily="34" charset="0"/>
              </a:rPr>
              <a:t>A pre-existent, uncaused, perfect being; “</a:t>
            </a:r>
            <a:r>
              <a:rPr lang="en-US" dirty="0">
                <a:solidFill>
                  <a:schemeClr val="tx1">
                    <a:lumMod val="75000"/>
                  </a:schemeClr>
                </a:solidFill>
                <a:latin typeface="Verdana" pitchFamily="34" charset="0"/>
              </a:rPr>
              <a:t>the Light</a:t>
            </a:r>
            <a:r>
              <a:rPr lang="en-US" dirty="0">
                <a:solidFill>
                  <a:schemeClr val="accent6">
                    <a:lumMod val="20000"/>
                    <a:lumOff val="80000"/>
                  </a:schemeClr>
                </a:solidFill>
                <a:latin typeface="Verdana" pitchFamily="34" charset="0"/>
              </a:rPr>
              <a:t>”</a:t>
            </a:r>
            <a:endParaRPr lang="en-US" dirty="0">
              <a:solidFill>
                <a:schemeClr val="accent6">
                  <a:lumMod val="20000"/>
                  <a:lumOff val="80000"/>
                </a:schemeClr>
              </a:solidFill>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1524000" y="1524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1371600" y="5715000"/>
            <a:ext cx="6553200" cy="830263"/>
          </a:xfrm>
          <a:prstGeom prst="rect">
            <a:avLst/>
          </a:prstGeom>
        </p:spPr>
        <p:txBody>
          <a:bodyPr>
            <a:spAutoFit/>
          </a:bodyPr>
          <a:lstStyle/>
          <a:p>
            <a:pPr algn="ctr">
              <a:defRPr/>
            </a:pPr>
            <a:r>
              <a:rPr lang="en-US" dirty="0">
                <a:solidFill>
                  <a:schemeClr val="accent6">
                    <a:lumMod val="20000"/>
                    <a:lumOff val="80000"/>
                  </a:schemeClr>
                </a:solidFill>
                <a:latin typeface="Verdana" pitchFamily="34" charset="0"/>
              </a:rPr>
              <a:t>These aspects (father/mother) bring forth many “</a:t>
            </a:r>
            <a:r>
              <a:rPr lang="en-US" dirty="0">
                <a:solidFill>
                  <a:schemeClr val="tx1">
                    <a:lumMod val="75000"/>
                  </a:schemeClr>
                </a:solidFill>
                <a:latin typeface="Verdana" pitchFamily="34" charset="0"/>
              </a:rPr>
              <a:t>emanations</a:t>
            </a:r>
            <a:r>
              <a:rPr lang="en-US" dirty="0">
                <a:solidFill>
                  <a:schemeClr val="accent6">
                    <a:lumMod val="20000"/>
                    <a:lumOff val="80000"/>
                  </a:schemeClr>
                </a:solidFill>
                <a:latin typeface="Verdana" pitchFamily="34" charset="0"/>
              </a:rPr>
              <a:t>”</a:t>
            </a:r>
            <a:endParaRPr lang="en-US" dirty="0">
              <a:solidFill>
                <a:schemeClr val="accent6">
                  <a:lumMod val="20000"/>
                  <a:lumOff val="80000"/>
                </a:schemeClr>
              </a:solidFill>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1524000" y="1524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Callout 2"/>
          <p:cNvSpPr/>
          <p:nvPr/>
        </p:nvSpPr>
        <p:spPr>
          <a:xfrm rot="12444633">
            <a:off x="1352550" y="4327525"/>
            <a:ext cx="1066800" cy="838200"/>
          </a:xfrm>
          <a:prstGeom prst="wedgeEllipseCallout">
            <a:avLst>
              <a:gd name="adj1" fmla="val -55949"/>
              <a:gd name="adj2" fmla="val 113387"/>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Callout 6"/>
          <p:cNvSpPr/>
          <p:nvPr/>
        </p:nvSpPr>
        <p:spPr>
          <a:xfrm rot="12444633">
            <a:off x="1885950" y="5464175"/>
            <a:ext cx="1066800" cy="838200"/>
          </a:xfrm>
          <a:prstGeom prst="wedgeEllipseCallout">
            <a:avLst>
              <a:gd name="adj1" fmla="val -31439"/>
              <a:gd name="adj2" fmla="val 152630"/>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Callout 7"/>
          <p:cNvSpPr/>
          <p:nvPr/>
        </p:nvSpPr>
        <p:spPr>
          <a:xfrm rot="11598267">
            <a:off x="3359150" y="5826125"/>
            <a:ext cx="1066800" cy="838200"/>
          </a:xfrm>
          <a:prstGeom prst="wedgeEllipseCallout">
            <a:avLst>
              <a:gd name="adj1" fmla="val 2930"/>
              <a:gd name="adj2" fmla="val 102236"/>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Callout 8"/>
          <p:cNvSpPr/>
          <p:nvPr/>
        </p:nvSpPr>
        <p:spPr>
          <a:xfrm rot="9809761">
            <a:off x="4933950" y="5826125"/>
            <a:ext cx="1066800" cy="838200"/>
          </a:xfrm>
          <a:prstGeom prst="wedgeEllipseCallout">
            <a:avLst>
              <a:gd name="adj1" fmla="val 16030"/>
              <a:gd name="adj2" fmla="val 125678"/>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Callout 9"/>
          <p:cNvSpPr/>
          <p:nvPr/>
        </p:nvSpPr>
        <p:spPr>
          <a:xfrm rot="8551912">
            <a:off x="6242050" y="5376863"/>
            <a:ext cx="1066800" cy="838200"/>
          </a:xfrm>
          <a:prstGeom prst="wedgeEllipseCallout">
            <a:avLst>
              <a:gd name="adj1" fmla="val 20080"/>
              <a:gd name="adj2" fmla="val 164665"/>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Callout 10"/>
          <p:cNvSpPr/>
          <p:nvPr/>
        </p:nvSpPr>
        <p:spPr>
          <a:xfrm rot="8551912">
            <a:off x="7104063" y="4327525"/>
            <a:ext cx="1066800" cy="838200"/>
          </a:xfrm>
          <a:prstGeom prst="wedgeEllipseCallout">
            <a:avLst>
              <a:gd name="adj1" fmla="val 69806"/>
              <a:gd name="adj2" fmla="val 147143"/>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p:nvPr/>
        </p:nvSpPr>
        <p:spPr>
          <a:xfrm>
            <a:off x="3346450" y="4652963"/>
            <a:ext cx="2322513" cy="461962"/>
          </a:xfrm>
          <a:prstGeom prst="rect">
            <a:avLst/>
          </a:prstGeom>
          <a:noFill/>
        </p:spPr>
        <p:txBody>
          <a:bodyPr>
            <a:spAutoFit/>
          </a:bodyPr>
          <a:lstStyle/>
          <a:p>
            <a:pPr algn="ctr">
              <a:defRPr/>
            </a:pPr>
            <a:r>
              <a:rPr lang="en-US" b="1" dirty="0">
                <a:solidFill>
                  <a:schemeClr val="accent6">
                    <a:lumMod val="75000"/>
                  </a:schemeClr>
                </a:solidFill>
                <a:latin typeface="+mn-lt"/>
              </a:rPr>
              <a:t>“emanations”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1524000" y="1524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Callout 2"/>
          <p:cNvSpPr/>
          <p:nvPr/>
        </p:nvSpPr>
        <p:spPr>
          <a:xfrm rot="12444633">
            <a:off x="1352550" y="4327525"/>
            <a:ext cx="1066800" cy="838200"/>
          </a:xfrm>
          <a:prstGeom prst="wedgeEllipseCallout">
            <a:avLst>
              <a:gd name="adj1" fmla="val -55949"/>
              <a:gd name="adj2" fmla="val 113387"/>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Callout 6"/>
          <p:cNvSpPr/>
          <p:nvPr/>
        </p:nvSpPr>
        <p:spPr>
          <a:xfrm rot="12444633">
            <a:off x="1885950" y="5464175"/>
            <a:ext cx="1066800" cy="838200"/>
          </a:xfrm>
          <a:prstGeom prst="wedgeEllipseCallout">
            <a:avLst>
              <a:gd name="adj1" fmla="val -31439"/>
              <a:gd name="adj2" fmla="val 152630"/>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Callout 7"/>
          <p:cNvSpPr/>
          <p:nvPr/>
        </p:nvSpPr>
        <p:spPr>
          <a:xfrm rot="11598267">
            <a:off x="3359150" y="5826125"/>
            <a:ext cx="1066800" cy="838200"/>
          </a:xfrm>
          <a:prstGeom prst="wedgeEllipseCallout">
            <a:avLst>
              <a:gd name="adj1" fmla="val 2930"/>
              <a:gd name="adj2" fmla="val 102236"/>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Callout 8"/>
          <p:cNvSpPr/>
          <p:nvPr/>
        </p:nvSpPr>
        <p:spPr>
          <a:xfrm rot="9809761">
            <a:off x="4933950" y="5826125"/>
            <a:ext cx="1066800" cy="838200"/>
          </a:xfrm>
          <a:prstGeom prst="wedgeEllipseCallout">
            <a:avLst>
              <a:gd name="adj1" fmla="val 16030"/>
              <a:gd name="adj2" fmla="val 125678"/>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Callout 9"/>
          <p:cNvSpPr/>
          <p:nvPr/>
        </p:nvSpPr>
        <p:spPr>
          <a:xfrm rot="8551912">
            <a:off x="6242050" y="5376863"/>
            <a:ext cx="1066800" cy="838200"/>
          </a:xfrm>
          <a:prstGeom prst="wedgeEllipseCallout">
            <a:avLst>
              <a:gd name="adj1" fmla="val 20080"/>
              <a:gd name="adj2" fmla="val 164665"/>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Callout 10"/>
          <p:cNvSpPr/>
          <p:nvPr/>
        </p:nvSpPr>
        <p:spPr>
          <a:xfrm rot="8551912">
            <a:off x="7104063" y="4327525"/>
            <a:ext cx="1066800" cy="838200"/>
          </a:xfrm>
          <a:prstGeom prst="wedgeEllipseCallout">
            <a:avLst>
              <a:gd name="adj1" fmla="val 69806"/>
              <a:gd name="adj2" fmla="val 147143"/>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p:nvPr/>
        </p:nvSpPr>
        <p:spPr>
          <a:xfrm>
            <a:off x="3346450" y="4330700"/>
            <a:ext cx="2322513" cy="831850"/>
          </a:xfrm>
          <a:prstGeom prst="rect">
            <a:avLst/>
          </a:prstGeom>
          <a:noFill/>
        </p:spPr>
        <p:txBody>
          <a:bodyPr>
            <a:spAutoFit/>
          </a:bodyPr>
          <a:lstStyle/>
          <a:p>
            <a:pPr algn="ctr">
              <a:defRPr/>
            </a:pPr>
            <a:r>
              <a:rPr lang="en-US" b="1" dirty="0">
                <a:solidFill>
                  <a:schemeClr val="accent6">
                    <a:lumMod val="75000"/>
                  </a:schemeClr>
                </a:solidFill>
                <a:latin typeface="+mn-lt"/>
              </a:rPr>
              <a:t>“emanations” … aka = </a:t>
            </a:r>
            <a:r>
              <a:rPr lang="en-US" b="1" dirty="0">
                <a:solidFill>
                  <a:srgbClr val="C00000"/>
                </a:solidFill>
                <a:latin typeface="+mn-lt"/>
              </a:rPr>
              <a:t>AEONS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1524000" y="1524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Callout 2"/>
          <p:cNvSpPr/>
          <p:nvPr/>
        </p:nvSpPr>
        <p:spPr>
          <a:xfrm rot="12444633">
            <a:off x="1352550" y="4327525"/>
            <a:ext cx="1066800" cy="838200"/>
          </a:xfrm>
          <a:prstGeom prst="wedgeEllipseCallout">
            <a:avLst>
              <a:gd name="adj1" fmla="val -55949"/>
              <a:gd name="adj2" fmla="val 113387"/>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Callout 6"/>
          <p:cNvSpPr/>
          <p:nvPr/>
        </p:nvSpPr>
        <p:spPr>
          <a:xfrm rot="12444633">
            <a:off x="1885950" y="5464175"/>
            <a:ext cx="1066800" cy="838200"/>
          </a:xfrm>
          <a:prstGeom prst="wedgeEllipseCallout">
            <a:avLst>
              <a:gd name="adj1" fmla="val -31439"/>
              <a:gd name="adj2" fmla="val 152630"/>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Callout 7"/>
          <p:cNvSpPr/>
          <p:nvPr/>
        </p:nvSpPr>
        <p:spPr>
          <a:xfrm rot="11598267">
            <a:off x="3359150" y="5826125"/>
            <a:ext cx="1066800" cy="838200"/>
          </a:xfrm>
          <a:prstGeom prst="wedgeEllipseCallout">
            <a:avLst>
              <a:gd name="adj1" fmla="val 2930"/>
              <a:gd name="adj2" fmla="val 102236"/>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Callout 8"/>
          <p:cNvSpPr/>
          <p:nvPr/>
        </p:nvSpPr>
        <p:spPr>
          <a:xfrm rot="9809761">
            <a:off x="4933950" y="5826125"/>
            <a:ext cx="1066800" cy="838200"/>
          </a:xfrm>
          <a:prstGeom prst="wedgeEllipseCallout">
            <a:avLst>
              <a:gd name="adj1" fmla="val 16030"/>
              <a:gd name="adj2" fmla="val 125678"/>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Callout 9"/>
          <p:cNvSpPr/>
          <p:nvPr/>
        </p:nvSpPr>
        <p:spPr>
          <a:xfrm rot="8551912">
            <a:off x="6242050" y="5376863"/>
            <a:ext cx="1066800" cy="838200"/>
          </a:xfrm>
          <a:prstGeom prst="wedgeEllipseCallout">
            <a:avLst>
              <a:gd name="adj1" fmla="val 20080"/>
              <a:gd name="adj2" fmla="val 164665"/>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Callout 10"/>
          <p:cNvSpPr/>
          <p:nvPr/>
        </p:nvSpPr>
        <p:spPr>
          <a:xfrm rot="8551912">
            <a:off x="7104063" y="4327525"/>
            <a:ext cx="1066800" cy="838200"/>
          </a:xfrm>
          <a:prstGeom prst="wedgeEllipseCallout">
            <a:avLst>
              <a:gd name="adj1" fmla="val 69806"/>
              <a:gd name="adj2" fmla="val 147143"/>
            </a:avLst>
          </a:prstGeom>
          <a:solidFill>
            <a:srgbClr val="FF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p:nvPr/>
        </p:nvSpPr>
        <p:spPr>
          <a:xfrm>
            <a:off x="3346450" y="4330700"/>
            <a:ext cx="2322513" cy="831850"/>
          </a:xfrm>
          <a:prstGeom prst="rect">
            <a:avLst/>
          </a:prstGeom>
          <a:noFill/>
        </p:spPr>
        <p:txBody>
          <a:bodyPr>
            <a:spAutoFit/>
          </a:bodyPr>
          <a:lstStyle/>
          <a:p>
            <a:pPr algn="ctr">
              <a:defRPr/>
            </a:pPr>
            <a:r>
              <a:rPr lang="en-US" b="1" dirty="0" smtClean="0">
                <a:solidFill>
                  <a:srgbClr val="C00000"/>
                </a:solidFill>
                <a:latin typeface="+mn-lt"/>
              </a:rPr>
              <a:t>AEONS </a:t>
            </a:r>
            <a:r>
              <a:rPr lang="en-US" b="1" dirty="0">
                <a:solidFill>
                  <a:schemeClr val="accent6">
                    <a:lumMod val="75000"/>
                  </a:schemeClr>
                </a:solidFill>
                <a:latin typeface="+mn-lt"/>
              </a:rPr>
              <a:t>= PLEROMA</a:t>
            </a:r>
            <a:endParaRPr lang="en-US" b="1" dirty="0">
              <a:solidFill>
                <a:srgbClr val="C00000"/>
              </a:solidFill>
              <a:latin typeface="+mn-l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2190454" y="457200"/>
          <a:ext cx="48006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436" name="Picture 29" descr="C:\Documents and Settings\Dad\My Documents\My Pictures\New MSH web\DVC mask.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2224088"/>
            <a:ext cx="762000"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32" descr="C:\Documents and Settings\Dad\My Documents\My Pictures\New MSH web\DVC mask femal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30607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9" descr="C:\Documents and Settings\Dad\My Documents\My Pictures\New MSH web\DVC mask.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3556000"/>
            <a:ext cx="704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32" descr="C:\Documents and Settings\Dad\My Documents\My Pictures\New MSH web\DVC mask femal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351155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29" descr="C:\Documents and Settings\Dad\My Documents\My Pictures\New MSH web\DVC mask.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9000" y="3016250"/>
            <a:ext cx="738188"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32" descr="C:\Documents and Settings\Dad\My Documents\My Pictures\New MSH web\DVC mask femal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2113" y="2270125"/>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4"/>
          <p:cNvSpPr>
            <a:spLocks noChangeShapeType="1"/>
          </p:cNvSpPr>
          <p:nvPr/>
        </p:nvSpPr>
        <p:spPr bwMode="auto">
          <a:xfrm flipV="1">
            <a:off x="457200" y="4545013"/>
            <a:ext cx="8382000" cy="0"/>
          </a:xfrm>
          <a:prstGeom prst="line">
            <a:avLst/>
          </a:prstGeom>
          <a:noFill/>
          <a:ln w="127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Rectangle 19"/>
          <p:cNvSpPr>
            <a:spLocks noChangeArrowheads="1"/>
          </p:cNvSpPr>
          <p:nvPr/>
        </p:nvSpPr>
        <p:spPr bwMode="auto">
          <a:xfrm>
            <a:off x="1444625" y="5556250"/>
            <a:ext cx="6354763"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1" hangingPunct="1">
              <a:spcBef>
                <a:spcPct val="50000"/>
              </a:spcBef>
              <a:buFontTx/>
              <a:buNone/>
            </a:pPr>
            <a:r>
              <a:rPr lang="en-US" altLang="en-US" sz="2000">
                <a:solidFill>
                  <a:srgbClr val="CCECFF"/>
                </a:solidFill>
                <a:latin typeface="Verdana" pitchFamily="34" charset="0"/>
              </a:rPr>
              <a:t>The created universe / material world we know </a:t>
            </a:r>
          </a:p>
          <a:p>
            <a:pPr algn="ctr" eaLnBrk="1" hangingPunct="1">
              <a:spcBef>
                <a:spcPct val="50000"/>
              </a:spcBef>
              <a:buFontTx/>
              <a:buNone/>
            </a:pPr>
            <a:r>
              <a:rPr lang="en-US" altLang="en-US" sz="2000">
                <a:solidFill>
                  <a:srgbClr val="CCECFF"/>
                </a:solidFill>
                <a:latin typeface="Verdana" pitchFamily="34" charset="0"/>
              </a:rPr>
              <a:t>Doesn’t exist at this point</a:t>
            </a:r>
          </a:p>
        </p:txBody>
      </p:sp>
      <p:pic>
        <p:nvPicPr>
          <p:cNvPr id="2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8475" y="2070100"/>
            <a:ext cx="950913"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85800" y="381000"/>
            <a:ext cx="7772400" cy="762000"/>
          </a:xfrm>
        </p:spPr>
        <p:txBody>
          <a:bodyPr/>
          <a:lstStyle/>
          <a:p>
            <a:pPr eaLnBrk="1" hangingPunct="1"/>
            <a:r>
              <a:rPr lang="en-US" altLang="en-US" smtClean="0">
                <a:solidFill>
                  <a:schemeClr val="bg1"/>
                </a:solidFill>
              </a:rPr>
              <a:t>The (Ultimate) Beginning</a:t>
            </a:r>
          </a:p>
        </p:txBody>
      </p:sp>
      <p:graphicFrame>
        <p:nvGraphicFramePr>
          <p:cNvPr id="4" name="Diagram 3"/>
          <p:cNvGraphicFramePr/>
          <p:nvPr/>
        </p:nvGraphicFramePr>
        <p:xfrm>
          <a:off x="2190454" y="457200"/>
          <a:ext cx="4800600"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60" name="Picture 29" descr="C:\Documents and Settings\Dad\My Documents\My Pictures\New MSH web\DVC mask.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2224088"/>
            <a:ext cx="762000"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32" descr="C:\Documents and Settings\Dad\My Documents\My Pictures\New MSH web\DVC mask femal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30607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29" descr="C:\Documents and Settings\Dad\My Documents\My Pictures\New MSH web\DVC mask.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556000"/>
            <a:ext cx="704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32" descr="C:\Documents and Settings\Dad\My Documents\My Pictures\New MSH web\DVC mask femal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351155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29" descr="C:\Documents and Settings\Dad\My Documents\My Pictures\New MSH web\DVC mask.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9000" y="3016250"/>
            <a:ext cx="738188"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Line 4"/>
          <p:cNvSpPr>
            <a:spLocks noChangeShapeType="1"/>
          </p:cNvSpPr>
          <p:nvPr/>
        </p:nvSpPr>
        <p:spPr bwMode="auto">
          <a:xfrm flipV="1">
            <a:off x="457200" y="4545013"/>
            <a:ext cx="8382000" cy="0"/>
          </a:xfrm>
          <a:prstGeom prst="line">
            <a:avLst/>
          </a:prstGeom>
          <a:noFill/>
          <a:ln w="127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TextBox 2"/>
          <p:cNvSpPr txBox="1"/>
          <p:nvPr/>
        </p:nvSpPr>
        <p:spPr>
          <a:xfrm>
            <a:off x="7772400" y="4572000"/>
            <a:ext cx="1295400" cy="461963"/>
          </a:xfrm>
          <a:prstGeom prst="rect">
            <a:avLst/>
          </a:prstGeom>
          <a:noFill/>
        </p:spPr>
        <p:txBody>
          <a:bodyPr>
            <a:spAutoFit/>
          </a:bodyPr>
          <a:lstStyle/>
          <a:p>
            <a:pPr>
              <a:defRPr/>
            </a:pPr>
            <a:r>
              <a:rPr lang="en-US" dirty="0">
                <a:solidFill>
                  <a:schemeClr val="bg1"/>
                </a:solidFill>
                <a:latin typeface="+mn-lt"/>
              </a:rPr>
              <a:t>SOPHIA</a:t>
            </a:r>
          </a:p>
        </p:txBody>
      </p:sp>
      <p:sp>
        <p:nvSpPr>
          <p:cNvPr id="6" name="Teardrop 5"/>
          <p:cNvSpPr/>
          <p:nvPr/>
        </p:nvSpPr>
        <p:spPr>
          <a:xfrm rot="1273393">
            <a:off x="5527675" y="4960938"/>
            <a:ext cx="1257300" cy="1270000"/>
          </a:xfrm>
          <a:prstGeom prst="teardrop">
            <a:avLst>
              <a:gd name="adj" fmla="val 200000"/>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9" name="Picture 21" descr="C:\Documents and Settings\Dad\My Documents\My Pictures\New MSH web\DVC Blake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4776788"/>
            <a:ext cx="144621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8475" y="2070100"/>
            <a:ext cx="950913"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path" presetSubtype="0" accel="50000" decel="50000" fill="hold" nodeType="clickEffect">
                                  <p:stCondLst>
                                    <p:cond delay="0"/>
                                  </p:stCondLst>
                                  <p:childTnLst>
                                    <p:animMotion origin="layout" path="M 1.94444E-6 2.59259E-6 L 0.07031 2.59259E-6 C 0.10191 2.59259E-6 0.1408 0.05509 0.1408 0.1 L 0.1408 0.20023 " pathEditMode="relative" rAng="0" ptsTypes="FfFF">
                                      <p:cBhvr>
                                        <p:cTn id="6" dur="2000" fill="hold"/>
                                        <p:tgtEl>
                                          <p:spTgt spid="22"/>
                                        </p:tgtEl>
                                        <p:attrNameLst>
                                          <p:attrName>ppt_x</p:attrName>
                                          <p:attrName>ppt_y</p:attrName>
                                        </p:attrNameLst>
                                      </p:cBhvr>
                                      <p:rCtr x="7031" y="1000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381000"/>
            <a:ext cx="8370888" cy="762000"/>
          </a:xfrm>
        </p:spPr>
        <p:txBody>
          <a:bodyPr/>
          <a:lstStyle/>
          <a:p>
            <a:pPr eaLnBrk="1" hangingPunct="1"/>
            <a:r>
              <a:rPr lang="en-US" altLang="en-US" smtClean="0">
                <a:solidFill>
                  <a:schemeClr val="bg1"/>
                </a:solidFill>
              </a:rPr>
              <a:t>Beginning of Our World, Humanity</a:t>
            </a:r>
          </a:p>
        </p:txBody>
      </p:sp>
      <p:graphicFrame>
        <p:nvGraphicFramePr>
          <p:cNvPr id="4" name="Diagram 3"/>
          <p:cNvGraphicFramePr/>
          <p:nvPr/>
        </p:nvGraphicFramePr>
        <p:xfrm>
          <a:off x="228600" y="221223"/>
          <a:ext cx="4800600"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484" name="Picture 29" descr="C:\Documents and Settings\Dad\My Documents\My Pictures\New MSH web\DVC mask.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33500" y="1968500"/>
            <a:ext cx="3810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32" descr="C:\Documents and Settings\Dad\My Documents\My Pictures\New MSH web\DVC mask femal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2479675"/>
            <a:ext cx="495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29" descr="C:\Documents and Settings\Dad\My Documents\My Pictures\New MSH web\DVC mask.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7400" y="2779713"/>
            <a:ext cx="3524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32" descr="C:\Documents and Settings\Dad\My Documents\My Pictures\New MSH web\DVC mask femal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9825" y="2813050"/>
            <a:ext cx="561975"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29" descr="C:\Documents and Settings\Dad\My Documents\My Pictures\New MSH web\DVC mask.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1800" y="2727325"/>
            <a:ext cx="368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010400" y="1322388"/>
            <a:ext cx="1295400" cy="461962"/>
          </a:xfrm>
          <a:prstGeom prst="rect">
            <a:avLst/>
          </a:prstGeom>
          <a:noFill/>
        </p:spPr>
        <p:txBody>
          <a:bodyPr>
            <a:spAutoFit/>
          </a:bodyPr>
          <a:lstStyle/>
          <a:p>
            <a:pPr>
              <a:defRPr/>
            </a:pPr>
            <a:r>
              <a:rPr lang="en-US" dirty="0">
                <a:solidFill>
                  <a:schemeClr val="bg1"/>
                </a:solidFill>
                <a:latin typeface="+mn-lt"/>
              </a:rPr>
              <a:t>SOPHIA</a:t>
            </a:r>
          </a:p>
        </p:txBody>
      </p:sp>
      <p:pic>
        <p:nvPicPr>
          <p:cNvPr id="19" name="Picture 21" descr="C:\Documents and Settings\Dad\My Documents\My Pictures\New MSH web\DVC Blake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95825" y="3441700"/>
            <a:ext cx="127635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4" descr="C:\Documents and Settings\Dad\My Documents\My Pictures\New MSH web\DVC earth2.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95825" y="4800600"/>
            <a:ext cx="14112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p:cNvCxnSpPr/>
          <p:nvPr/>
        </p:nvCxnSpPr>
        <p:spPr>
          <a:xfrm flipH="1">
            <a:off x="3581400" y="4572000"/>
            <a:ext cx="9144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5602"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14600" y="5624513"/>
            <a:ext cx="352425" cy="541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94"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15200" y="1784350"/>
            <a:ext cx="949325"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3" name="Straight Arrow Connector 22"/>
          <p:cNvCxnSpPr/>
          <p:nvPr/>
        </p:nvCxnSpPr>
        <p:spPr>
          <a:xfrm flipH="1">
            <a:off x="6248400" y="2919413"/>
            <a:ext cx="9144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52763" y="5181600"/>
            <a:ext cx="376237"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8800" y="5524500"/>
            <a:ext cx="320675" cy="49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60600" y="4800600"/>
            <a:ext cx="387350" cy="595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16063" y="4746625"/>
            <a:ext cx="3968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8" name="Straight Arrow Connector 27"/>
          <p:cNvCxnSpPr/>
          <p:nvPr/>
        </p:nvCxnSpPr>
        <p:spPr>
          <a:xfrm>
            <a:off x="6011863" y="4495800"/>
            <a:ext cx="1266825"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5604" name="Picture 4" descr="http://upload.wikimedia.org/wikipedia/commons/d/d4/Michelangelo,_Creation_of_Adam_03.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278688" y="5338763"/>
            <a:ext cx="15240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88225" y="2967038"/>
            <a:ext cx="804863"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5602"/>
                                        </p:tgtEl>
                                        <p:attrNameLst>
                                          <p:attrName>style.visibility</p:attrName>
                                        </p:attrNameLst>
                                      </p:cBhvr>
                                      <p:to>
                                        <p:strVal val="visible"/>
                                      </p:to>
                                    </p:set>
                                    <p:animEffect transition="in" filter="fade">
                                      <p:cBhvr>
                                        <p:cTn id="32" dur="500"/>
                                        <p:tgtEl>
                                          <p:spTgt spid="2560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5604"/>
                                        </p:tgtEl>
                                        <p:attrNameLst>
                                          <p:attrName>style.visibility</p:attrName>
                                        </p:attrNameLst>
                                      </p:cBhvr>
                                      <p:to>
                                        <p:strVal val="visible"/>
                                      </p:to>
                                    </p:set>
                                    <p:animEffect transition="in" filter="fade">
                                      <p:cBhvr>
                                        <p:cTn id="57" dur="500"/>
                                        <p:tgtEl>
                                          <p:spTgt spid="2560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5605"/>
                                        </p:tgtEl>
                                        <p:attrNameLst>
                                          <p:attrName>style.visibility</p:attrName>
                                        </p:attrNameLst>
                                      </p:cBhvr>
                                      <p:to>
                                        <p:strVal val="visible"/>
                                      </p:to>
                                    </p:set>
                                    <p:animEffect transition="in" filter="fade">
                                      <p:cBhvr>
                                        <p:cTn id="62" dur="5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381000"/>
            <a:ext cx="8370888" cy="762000"/>
          </a:xfrm>
        </p:spPr>
        <p:txBody>
          <a:bodyPr/>
          <a:lstStyle/>
          <a:p>
            <a:pPr eaLnBrk="1" hangingPunct="1"/>
            <a:r>
              <a:rPr lang="en-US" altLang="en-US" smtClean="0">
                <a:solidFill>
                  <a:srgbClr val="00CCFF"/>
                </a:solidFill>
              </a:rPr>
              <a:t>Humanity has the True God within</a:t>
            </a:r>
          </a:p>
        </p:txBody>
      </p:sp>
      <p:graphicFrame>
        <p:nvGraphicFramePr>
          <p:cNvPr id="4" name="Diagram 3"/>
          <p:cNvGraphicFramePr/>
          <p:nvPr/>
        </p:nvGraphicFramePr>
        <p:xfrm>
          <a:off x="228600" y="221223"/>
          <a:ext cx="4800600"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508" name="Picture 29" descr="C:\Documents and Settings\Dad\My Documents\My Pictures\New MSH web\DVC mask.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33500" y="1968500"/>
            <a:ext cx="3810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32" descr="C:\Documents and Settings\Dad\My Documents\My Pictures\New MSH web\DVC mask femal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2479675"/>
            <a:ext cx="495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9" descr="C:\Documents and Settings\Dad\My Documents\My Pictures\New MSH web\DVC mask.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7400" y="2779713"/>
            <a:ext cx="3524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32" descr="C:\Documents and Settings\Dad\My Documents\My Pictures\New MSH web\DVC mask femal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9825" y="2813050"/>
            <a:ext cx="561975"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29" descr="C:\Documents and Settings\Dad\My Documents\My Pictures\New MSH web\DVC mask.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1800" y="2727325"/>
            <a:ext cx="368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010400" y="1322388"/>
            <a:ext cx="1295400" cy="461962"/>
          </a:xfrm>
          <a:prstGeom prst="rect">
            <a:avLst/>
          </a:prstGeom>
          <a:noFill/>
        </p:spPr>
        <p:txBody>
          <a:bodyPr>
            <a:spAutoFit/>
          </a:bodyPr>
          <a:lstStyle/>
          <a:p>
            <a:pPr>
              <a:defRPr/>
            </a:pPr>
            <a:r>
              <a:rPr lang="en-US" dirty="0">
                <a:solidFill>
                  <a:schemeClr val="bg1"/>
                </a:solidFill>
                <a:latin typeface="+mn-lt"/>
              </a:rPr>
              <a:t>SOPHIA</a:t>
            </a:r>
          </a:p>
        </p:txBody>
      </p:sp>
      <p:pic>
        <p:nvPicPr>
          <p:cNvPr id="21514" name="Picture 21" descr="C:\Documents and Settings\Dad\My Documents\My Pictures\New MSH web\DVC Blake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95825" y="3441700"/>
            <a:ext cx="127635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24" descr="C:\Documents and Settings\Dad\My Documents\My Pictures\New MSH web\DVC earth2.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95825" y="4800600"/>
            <a:ext cx="14112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p:cNvCxnSpPr/>
          <p:nvPr/>
        </p:nvCxnSpPr>
        <p:spPr>
          <a:xfrm flipH="1">
            <a:off x="3581400" y="4572000"/>
            <a:ext cx="9144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1517"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14600" y="5624513"/>
            <a:ext cx="352425" cy="541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8"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15200" y="1784350"/>
            <a:ext cx="949325"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3" name="Straight Arrow Connector 22"/>
          <p:cNvCxnSpPr/>
          <p:nvPr/>
        </p:nvCxnSpPr>
        <p:spPr>
          <a:xfrm flipH="1">
            <a:off x="6248400" y="2919413"/>
            <a:ext cx="9144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152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52763" y="5181600"/>
            <a:ext cx="376237"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1"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8800" y="5524500"/>
            <a:ext cx="320675" cy="49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2"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60600" y="4800600"/>
            <a:ext cx="387350" cy="595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3"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16063" y="4746625"/>
            <a:ext cx="3968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8" name="Straight Arrow Connector 27"/>
          <p:cNvCxnSpPr/>
          <p:nvPr/>
        </p:nvCxnSpPr>
        <p:spPr>
          <a:xfrm>
            <a:off x="6011863" y="4495800"/>
            <a:ext cx="1266825"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1525" name="Picture 4" descr="http://upload.wikimedia.org/wikipedia/commons/d/d4/Michelangelo,_Creation_of_Adam_03.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278688" y="5338763"/>
            <a:ext cx="15240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6" name="Picture 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88225" y="2967038"/>
            <a:ext cx="804863"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85800" y="381000"/>
            <a:ext cx="7772400" cy="685800"/>
          </a:xfrm>
        </p:spPr>
        <p:txBody>
          <a:bodyPr/>
          <a:lstStyle/>
          <a:p>
            <a:pPr eaLnBrk="1" hangingPunct="1"/>
            <a:r>
              <a:rPr lang="en-US" altLang="en-US" dirty="0" smtClean="0">
                <a:solidFill>
                  <a:schemeClr val="bg1"/>
                </a:solidFill>
              </a:rPr>
              <a:t>Observations</a:t>
            </a:r>
          </a:p>
        </p:txBody>
      </p:sp>
      <p:sp>
        <p:nvSpPr>
          <p:cNvPr id="23555" name="Content Placeholder 4"/>
          <p:cNvSpPr>
            <a:spLocks noGrp="1"/>
          </p:cNvSpPr>
          <p:nvPr>
            <p:ph idx="1"/>
          </p:nvPr>
        </p:nvSpPr>
        <p:spPr>
          <a:xfrm>
            <a:off x="685800" y="1447800"/>
            <a:ext cx="7772400" cy="914400"/>
          </a:xfrm>
        </p:spPr>
        <p:txBody>
          <a:bodyPr/>
          <a:lstStyle/>
          <a:p>
            <a:pPr marL="0" indent="0" eaLnBrk="1" hangingPunct="1">
              <a:buFontTx/>
              <a:buNone/>
            </a:pPr>
            <a:r>
              <a:rPr lang="en-US" altLang="en-US" dirty="0" smtClean="0"/>
              <a:t>View we just saw feels </a:t>
            </a:r>
            <a:r>
              <a:rPr lang="en-US" altLang="en-US" dirty="0" smtClean="0">
                <a:solidFill>
                  <a:schemeClr val="bg1"/>
                </a:solidFill>
              </a:rPr>
              <a:t>DUALISTIC</a:t>
            </a:r>
          </a:p>
          <a:p>
            <a:pPr marL="0" indent="0" eaLnBrk="1" hangingPunct="1">
              <a:buFontTx/>
              <a:buNone/>
            </a:pPr>
            <a:endParaRPr lang="en-US" altLang="en-US" dirty="0" smtClean="0">
              <a:solidFill>
                <a:schemeClr val="bg1"/>
              </a:solidFill>
            </a:endParaRPr>
          </a:p>
          <a:p>
            <a:pPr marL="0" indent="0" eaLnBrk="1" hangingPunct="1">
              <a:buFontTx/>
              <a:buNone/>
            </a:pPr>
            <a:endParaRPr lang="en-US" altLang="en-US" dirty="0" smtClean="0">
              <a:solidFill>
                <a:schemeClr val="bg1"/>
              </a:solidFill>
            </a:endParaRPr>
          </a:p>
        </p:txBody>
      </p:sp>
      <p:sp>
        <p:nvSpPr>
          <p:cNvPr id="4" name="Content Placeholder 4"/>
          <p:cNvSpPr txBox="1">
            <a:spLocks/>
          </p:cNvSpPr>
          <p:nvPr/>
        </p:nvSpPr>
        <p:spPr bwMode="auto">
          <a:xfrm>
            <a:off x="744538" y="2362200"/>
            <a:ext cx="77724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kern="0" dirty="0" smtClean="0"/>
              <a:t>Some Gnostics (</a:t>
            </a:r>
            <a:r>
              <a:rPr lang="en-US" kern="0" dirty="0" err="1" smtClean="0"/>
              <a:t>Valentinians</a:t>
            </a:r>
            <a:r>
              <a:rPr lang="en-US" kern="0" dirty="0" smtClean="0"/>
              <a:t>) taught that this creation of our material world by the Demiurge was an illusion deriving from our own misperceptions of the true God</a:t>
            </a:r>
          </a:p>
          <a:p>
            <a:pPr marL="0" indent="0" eaLnBrk="1" hangingPunct="1">
              <a:buFontTx/>
              <a:buNone/>
              <a:defRPr/>
            </a:pPr>
            <a:endParaRPr lang="en-US" kern="0" dirty="0">
              <a:solidFill>
                <a:schemeClr val="bg1"/>
              </a:solidFill>
            </a:endParaRPr>
          </a:p>
          <a:p>
            <a:pPr marL="0" indent="0" eaLnBrk="1" hangingPunct="1">
              <a:buFontTx/>
              <a:buNone/>
              <a:defRPr/>
            </a:pPr>
            <a:r>
              <a:rPr lang="en-US" kern="0" dirty="0" smtClean="0">
                <a:solidFill>
                  <a:schemeClr val="bg1"/>
                </a:solidFill>
              </a:rPr>
              <a:t>Only reality = </a:t>
            </a:r>
            <a:r>
              <a:rPr lang="en-US" kern="0" dirty="0" smtClean="0">
                <a:solidFill>
                  <a:srgbClr val="FFCC66"/>
                </a:solidFill>
              </a:rPr>
              <a:t>what derives from the true God (= </a:t>
            </a:r>
            <a:r>
              <a:rPr lang="en-US" kern="0" dirty="0" smtClean="0">
                <a:solidFill>
                  <a:schemeClr val="bg1"/>
                </a:solidFill>
              </a:rPr>
              <a:t>MONISM</a:t>
            </a:r>
            <a:r>
              <a:rPr lang="en-US" kern="0" dirty="0" smtClean="0">
                <a:solidFill>
                  <a:srgbClr val="FFCC66"/>
                </a:solidFill>
              </a:rPr>
              <a:t>)</a:t>
            </a:r>
            <a:endParaRPr lang="en-US" kern="0" dirty="0" smtClean="0">
              <a:solidFill>
                <a:schemeClr val="bg1"/>
              </a:solidFill>
            </a:endParaRPr>
          </a:p>
          <a:p>
            <a:pPr marL="0" indent="0" eaLnBrk="1" hangingPunct="1">
              <a:buFontTx/>
              <a:buNone/>
              <a:defRPr/>
            </a:pPr>
            <a:endParaRPr lang="en-US" kern="0" dirty="0" smtClean="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381000"/>
            <a:ext cx="7772400" cy="685800"/>
          </a:xfrm>
        </p:spPr>
        <p:txBody>
          <a:bodyPr/>
          <a:lstStyle/>
          <a:p>
            <a:pPr eaLnBrk="1" hangingPunct="1"/>
            <a:r>
              <a:rPr lang="en-US" altLang="en-US" dirty="0" smtClean="0">
                <a:solidFill>
                  <a:schemeClr val="bg1"/>
                </a:solidFill>
              </a:rPr>
              <a:t>Salvation?</a:t>
            </a:r>
          </a:p>
        </p:txBody>
      </p:sp>
      <p:sp>
        <p:nvSpPr>
          <p:cNvPr id="5" name="Content Placeholder 4"/>
          <p:cNvSpPr>
            <a:spLocks noGrp="1"/>
          </p:cNvSpPr>
          <p:nvPr>
            <p:ph idx="1"/>
          </p:nvPr>
        </p:nvSpPr>
        <p:spPr>
          <a:xfrm>
            <a:off x="685800" y="1447800"/>
            <a:ext cx="7772400" cy="4572000"/>
          </a:xfrm>
        </p:spPr>
        <p:txBody>
          <a:bodyPr/>
          <a:lstStyle/>
          <a:p>
            <a:pPr eaLnBrk="1" hangingPunct="1"/>
            <a:r>
              <a:rPr lang="en-US" altLang="en-US" dirty="0" smtClean="0">
                <a:solidFill>
                  <a:srgbClr val="FFCC66"/>
                </a:solidFill>
              </a:rPr>
              <a:t>The </a:t>
            </a:r>
            <a:r>
              <a:rPr lang="en-US" altLang="en-US" dirty="0" smtClean="0">
                <a:solidFill>
                  <a:schemeClr val="bg1"/>
                </a:solidFill>
              </a:rPr>
              <a:t>Christos comes to earth</a:t>
            </a:r>
            <a:r>
              <a:rPr lang="en-US" altLang="en-US" dirty="0" smtClean="0">
                <a:solidFill>
                  <a:srgbClr val="FFCC66"/>
                </a:solidFill>
              </a:rPr>
              <a:t>, manifest as a man (or resting upon a man = Jesus) </a:t>
            </a:r>
            <a:r>
              <a:rPr lang="en-US" altLang="en-US" dirty="0" smtClean="0">
                <a:solidFill>
                  <a:schemeClr val="bg1"/>
                </a:solidFill>
              </a:rPr>
              <a:t>to reveal the Light … and Gnosis</a:t>
            </a:r>
            <a:r>
              <a:rPr lang="en-US" altLang="en-US" dirty="0" smtClean="0">
                <a:solidFill>
                  <a:srgbClr val="FFCC66"/>
                </a:solidFill>
              </a:rPr>
              <a:t>.</a:t>
            </a:r>
          </a:p>
          <a:p>
            <a:pPr eaLnBrk="1" hangingPunct="1"/>
            <a:r>
              <a:rPr lang="en-US" altLang="en-US" dirty="0" smtClean="0">
                <a:solidFill>
                  <a:srgbClr val="FFCC66"/>
                </a:solidFill>
              </a:rPr>
              <a:t> The </a:t>
            </a:r>
            <a:r>
              <a:rPr lang="en-US" altLang="en-US" dirty="0" smtClean="0">
                <a:solidFill>
                  <a:schemeClr val="bg1"/>
                </a:solidFill>
              </a:rPr>
              <a:t>Demiurge’s archons </a:t>
            </a:r>
            <a:r>
              <a:rPr lang="en-US" altLang="en-US" dirty="0" smtClean="0">
                <a:solidFill>
                  <a:srgbClr val="FFCC66"/>
                </a:solidFill>
              </a:rPr>
              <a:t>/ powers of darkness manipulate humans to kill Jesus.</a:t>
            </a:r>
          </a:p>
          <a:p>
            <a:pPr eaLnBrk="1" hangingPunct="1"/>
            <a:r>
              <a:rPr lang="en-US" altLang="en-US" dirty="0" smtClean="0">
                <a:solidFill>
                  <a:srgbClr val="FFCC66"/>
                </a:solidFill>
              </a:rPr>
              <a:t>The </a:t>
            </a:r>
            <a:r>
              <a:rPr lang="en-US" altLang="en-US" dirty="0" smtClean="0">
                <a:solidFill>
                  <a:schemeClr val="bg1"/>
                </a:solidFill>
              </a:rPr>
              <a:t>Christos returns to the Light </a:t>
            </a:r>
            <a:r>
              <a:rPr lang="en-US" altLang="en-US" dirty="0" smtClean="0">
                <a:solidFill>
                  <a:srgbClr val="FFCC66"/>
                </a:solidFill>
              </a:rPr>
              <a:t>/ Pleroma.</a:t>
            </a:r>
          </a:p>
          <a:p>
            <a:pPr eaLnBrk="1" hangingPunct="1"/>
            <a:endParaRPr lang="en-US" altLang="en-US" dirty="0" smtClean="0">
              <a:solidFill>
                <a:srgbClr val="FFCC66"/>
              </a:solidFill>
            </a:endParaRPr>
          </a:p>
          <a:p>
            <a:pPr eaLnBrk="1" hangingPunct="1"/>
            <a:r>
              <a:rPr lang="en-US" altLang="en-US" dirty="0" smtClean="0">
                <a:solidFill>
                  <a:srgbClr val="FFCC66"/>
                </a:solidFill>
              </a:rPr>
              <a:t>His </a:t>
            </a:r>
            <a:r>
              <a:rPr lang="en-US" altLang="en-US" dirty="0" smtClean="0">
                <a:solidFill>
                  <a:schemeClr val="bg1"/>
                </a:solidFill>
              </a:rPr>
              <a:t>message</a:t>
            </a:r>
            <a:r>
              <a:rPr lang="en-US" altLang="en-US" dirty="0" smtClean="0">
                <a:solidFill>
                  <a:srgbClr val="FFCC66"/>
                </a:solidFill>
              </a:rPr>
              <a:t> = gnosis; light vs. darkness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a:xfrm>
            <a:off x="685800" y="2514600"/>
            <a:ext cx="7772400" cy="1447800"/>
          </a:xfrm>
        </p:spPr>
        <p:txBody>
          <a:bodyPr/>
          <a:lstStyle/>
          <a:p>
            <a:pPr eaLnBrk="1" hangingPunct="1"/>
            <a:r>
              <a:rPr lang="en-US" altLang="en-US" smtClean="0">
                <a:solidFill>
                  <a:srgbClr val="FFCC66"/>
                </a:solidFill>
              </a:rPr>
              <a:t>Concluding Summary </a:t>
            </a: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381000"/>
            <a:ext cx="7772400" cy="685800"/>
          </a:xfrm>
        </p:spPr>
        <p:txBody>
          <a:bodyPr/>
          <a:lstStyle/>
          <a:p>
            <a:pPr eaLnBrk="1" hangingPunct="1"/>
            <a:r>
              <a:rPr lang="en-US" altLang="en-US" smtClean="0">
                <a:solidFill>
                  <a:schemeClr val="bg1"/>
                </a:solidFill>
              </a:rPr>
              <a:t>Summary</a:t>
            </a:r>
          </a:p>
        </p:txBody>
      </p:sp>
      <p:sp>
        <p:nvSpPr>
          <p:cNvPr id="30723" name="Content Placeholder 4"/>
          <p:cNvSpPr>
            <a:spLocks noGrp="1"/>
          </p:cNvSpPr>
          <p:nvPr>
            <p:ph idx="1"/>
          </p:nvPr>
        </p:nvSpPr>
        <p:spPr>
          <a:xfrm>
            <a:off x="685800" y="1447800"/>
            <a:ext cx="7772400" cy="838200"/>
          </a:xfrm>
        </p:spPr>
        <p:txBody>
          <a:bodyPr/>
          <a:lstStyle/>
          <a:p>
            <a:pPr marL="0" indent="0" eaLnBrk="1" hangingPunct="1">
              <a:buFontTx/>
              <a:buNone/>
            </a:pPr>
            <a:r>
              <a:rPr lang="en-US" altLang="en-US" smtClean="0"/>
              <a:t>Gnostics believe:</a:t>
            </a:r>
            <a:endParaRPr lang="en-US" altLang="en-US" smtClean="0">
              <a:solidFill>
                <a:schemeClr val="bg1"/>
              </a:solidFill>
            </a:endParaRPr>
          </a:p>
        </p:txBody>
      </p:sp>
      <p:sp>
        <p:nvSpPr>
          <p:cNvPr id="4" name="Content Placeholder 4"/>
          <p:cNvSpPr txBox="1">
            <a:spLocks/>
          </p:cNvSpPr>
          <p:nvPr/>
        </p:nvSpPr>
        <p:spPr bwMode="auto">
          <a:xfrm>
            <a:off x="801688" y="24384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kern="0" dirty="0" smtClean="0"/>
              <a:t>The “</a:t>
            </a:r>
            <a:r>
              <a:rPr lang="en-US" kern="0" dirty="0" smtClean="0">
                <a:solidFill>
                  <a:schemeClr val="bg1">
                    <a:lumMod val="95000"/>
                  </a:schemeClr>
                </a:solidFill>
              </a:rPr>
              <a:t>true God</a:t>
            </a:r>
            <a:r>
              <a:rPr lang="en-US" kern="0" dirty="0" smtClean="0"/>
              <a:t>” and the divine </a:t>
            </a:r>
            <a:r>
              <a:rPr lang="en-US" kern="0" dirty="0" smtClean="0">
                <a:solidFill>
                  <a:schemeClr val="bg1">
                    <a:lumMod val="95000"/>
                  </a:schemeClr>
                </a:solidFill>
              </a:rPr>
              <a:t>Creator</a:t>
            </a:r>
            <a:r>
              <a:rPr lang="en-US" kern="0" dirty="0" smtClean="0"/>
              <a:t> of our world are </a:t>
            </a:r>
            <a:r>
              <a:rPr lang="en-US" kern="0" dirty="0" smtClean="0">
                <a:solidFill>
                  <a:schemeClr val="bg1">
                    <a:lumMod val="95000"/>
                  </a:schemeClr>
                </a:solidFill>
              </a:rPr>
              <a:t>different</a:t>
            </a:r>
            <a:r>
              <a:rPr lang="en-US" kern="0" dirty="0" smtClean="0"/>
              <a:t> beings.</a:t>
            </a:r>
            <a:endParaRPr lang="en-US" kern="0" dirty="0" smtClean="0">
              <a:solidFill>
                <a:schemeClr val="bg1"/>
              </a:solidFill>
            </a:endParaRPr>
          </a:p>
        </p:txBody>
      </p:sp>
      <p:sp>
        <p:nvSpPr>
          <p:cNvPr id="6" name="Content Placeholder 4"/>
          <p:cNvSpPr txBox="1">
            <a:spLocks/>
          </p:cNvSpPr>
          <p:nvPr/>
        </p:nvSpPr>
        <p:spPr bwMode="auto">
          <a:xfrm>
            <a:off x="801688" y="38862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kern="0" dirty="0" smtClean="0"/>
              <a:t> </a:t>
            </a:r>
            <a:r>
              <a:rPr lang="en-US" kern="0" dirty="0" smtClean="0">
                <a:solidFill>
                  <a:schemeClr val="bg1">
                    <a:lumMod val="95000"/>
                  </a:schemeClr>
                </a:solidFill>
              </a:rPr>
              <a:t>Evil</a:t>
            </a:r>
            <a:r>
              <a:rPr lang="en-US" kern="0" dirty="0" smtClean="0"/>
              <a:t> and </a:t>
            </a:r>
            <a:r>
              <a:rPr lang="en-US" kern="0" dirty="0" smtClean="0">
                <a:solidFill>
                  <a:schemeClr val="bg1">
                    <a:lumMod val="95000"/>
                  </a:schemeClr>
                </a:solidFill>
              </a:rPr>
              <a:t>suffering</a:t>
            </a:r>
            <a:r>
              <a:rPr lang="en-US" kern="0" dirty="0" smtClean="0"/>
              <a:t> are the fault of this Creator (the </a:t>
            </a:r>
            <a:r>
              <a:rPr lang="en-US" kern="0" dirty="0" smtClean="0">
                <a:solidFill>
                  <a:schemeClr val="bg1"/>
                </a:solidFill>
              </a:rPr>
              <a:t>Demiurge</a:t>
            </a:r>
            <a:r>
              <a:rPr lang="en-US" kern="0" dirty="0" smtClean="0"/>
              <a:t>)</a:t>
            </a:r>
            <a:endParaRPr lang="en-US" kern="0" dirty="0" smtClean="0">
              <a:solidFill>
                <a:schemeClr val="bg1"/>
              </a:solidFill>
            </a:endParaRPr>
          </a:p>
        </p:txBody>
      </p:sp>
      <p:sp>
        <p:nvSpPr>
          <p:cNvPr id="7" name="Content Placeholder 4"/>
          <p:cNvSpPr txBox="1">
            <a:spLocks/>
          </p:cNvSpPr>
          <p:nvPr/>
        </p:nvSpPr>
        <p:spPr bwMode="auto">
          <a:xfrm>
            <a:off x="838200" y="51816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kern="0" dirty="0" smtClean="0"/>
              <a:t> </a:t>
            </a:r>
            <a:r>
              <a:rPr lang="en-US" kern="0" dirty="0" smtClean="0">
                <a:solidFill>
                  <a:schemeClr val="bg1">
                    <a:lumMod val="95000"/>
                  </a:schemeClr>
                </a:solidFill>
              </a:rPr>
              <a:t>Humanity </a:t>
            </a:r>
            <a:r>
              <a:rPr lang="en-US" kern="0" dirty="0" smtClean="0">
                <a:solidFill>
                  <a:srgbClr val="FFCC66"/>
                </a:solidFill>
              </a:rPr>
              <a:t>was created, but has a </a:t>
            </a:r>
            <a:r>
              <a:rPr lang="en-US" kern="0" dirty="0" smtClean="0">
                <a:solidFill>
                  <a:schemeClr val="bg1"/>
                </a:solidFill>
              </a:rPr>
              <a:t>spark</a:t>
            </a:r>
            <a:r>
              <a:rPr lang="en-US" kern="0" dirty="0" smtClean="0">
                <a:solidFill>
                  <a:srgbClr val="FFCC66"/>
                </a:solidFill>
              </a:rPr>
              <a:t> of the “</a:t>
            </a:r>
            <a:r>
              <a:rPr lang="en-US" kern="0" dirty="0" smtClean="0">
                <a:solidFill>
                  <a:schemeClr val="bg1"/>
                </a:solidFill>
              </a:rPr>
              <a:t>true God</a:t>
            </a:r>
            <a:r>
              <a:rPr lang="en-US" kern="0" dirty="0" smtClean="0">
                <a:solidFill>
                  <a:srgbClr val="FFCC66"/>
                </a:solidFill>
              </a:rPr>
              <a:t>” via Sophia</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5800" y="381000"/>
            <a:ext cx="7772400" cy="685800"/>
          </a:xfrm>
        </p:spPr>
        <p:txBody>
          <a:bodyPr/>
          <a:lstStyle/>
          <a:p>
            <a:pPr eaLnBrk="1" hangingPunct="1"/>
            <a:r>
              <a:rPr lang="en-US" altLang="en-US" smtClean="0">
                <a:solidFill>
                  <a:schemeClr val="bg1"/>
                </a:solidFill>
              </a:rPr>
              <a:t>Summary</a:t>
            </a:r>
          </a:p>
        </p:txBody>
      </p:sp>
      <p:sp>
        <p:nvSpPr>
          <p:cNvPr id="4" name="Content Placeholder 4"/>
          <p:cNvSpPr txBox="1">
            <a:spLocks/>
          </p:cNvSpPr>
          <p:nvPr/>
        </p:nvSpPr>
        <p:spPr bwMode="auto">
          <a:xfrm>
            <a:off x="770312" y="1524000"/>
            <a:ext cx="7772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kern="0" dirty="0" smtClean="0"/>
              <a:t> </a:t>
            </a:r>
            <a:r>
              <a:rPr lang="en-US" kern="0" dirty="0" smtClean="0">
                <a:solidFill>
                  <a:schemeClr val="bg1"/>
                </a:solidFill>
              </a:rPr>
              <a:t>Salvation</a:t>
            </a:r>
            <a:r>
              <a:rPr lang="en-US" kern="0" dirty="0" smtClean="0"/>
              <a:t> for humans is not deliverance from sin, but </a:t>
            </a:r>
            <a:r>
              <a:rPr lang="en-US" kern="0" dirty="0" smtClean="0">
                <a:solidFill>
                  <a:schemeClr val="bg1"/>
                </a:solidFill>
              </a:rPr>
              <a:t>being awakened </a:t>
            </a:r>
            <a:r>
              <a:rPr lang="en-US" kern="0" dirty="0" smtClean="0"/>
              <a:t>about their true divine nature.</a:t>
            </a:r>
            <a:endParaRPr lang="en-US" kern="0" dirty="0" smtClean="0">
              <a:solidFill>
                <a:schemeClr val="bg1"/>
              </a:solidFill>
            </a:endParaRPr>
          </a:p>
        </p:txBody>
      </p:sp>
      <p:sp>
        <p:nvSpPr>
          <p:cNvPr id="6" name="Content Placeholder 4"/>
          <p:cNvSpPr txBox="1">
            <a:spLocks/>
          </p:cNvSpPr>
          <p:nvPr/>
        </p:nvSpPr>
        <p:spPr bwMode="auto">
          <a:xfrm>
            <a:off x="770312" y="3451412"/>
            <a:ext cx="7772400" cy="279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kern="0" dirty="0" smtClean="0">
                <a:solidFill>
                  <a:srgbClr val="FFCC66"/>
                </a:solidFill>
              </a:rPr>
              <a:t>Human destiny = </a:t>
            </a:r>
            <a:r>
              <a:rPr lang="en-US" kern="0" dirty="0" smtClean="0">
                <a:solidFill>
                  <a:schemeClr val="bg1"/>
                </a:solidFill>
              </a:rPr>
              <a:t>return to the light</a:t>
            </a:r>
          </a:p>
          <a:p>
            <a:pPr>
              <a:defRPr/>
            </a:pPr>
            <a:r>
              <a:rPr lang="en-US" kern="0" dirty="0" smtClean="0">
                <a:solidFill>
                  <a:srgbClr val="FFCC66"/>
                </a:solidFill>
              </a:rPr>
              <a:t>Return to the </a:t>
            </a:r>
            <a:r>
              <a:rPr lang="en-US" kern="0" dirty="0" smtClean="0">
                <a:solidFill>
                  <a:schemeClr val="bg1"/>
                </a:solidFill>
              </a:rPr>
              <a:t>true source of human consciousness</a:t>
            </a:r>
          </a:p>
          <a:p>
            <a:pPr>
              <a:defRPr/>
            </a:pPr>
            <a:r>
              <a:rPr lang="en-US" kern="0" dirty="0" smtClean="0">
                <a:solidFill>
                  <a:srgbClr val="FFCC66"/>
                </a:solidFill>
              </a:rPr>
              <a:t> Journey back into </a:t>
            </a:r>
            <a:r>
              <a:rPr lang="en-US" kern="0" dirty="0" smtClean="0">
                <a:solidFill>
                  <a:schemeClr val="bg1"/>
                </a:solidFill>
              </a:rPr>
              <a:t>the cosmos</a:t>
            </a:r>
            <a:endParaRPr lang="en-US" kern="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762000" y="2590800"/>
            <a:ext cx="7772400" cy="1143000"/>
          </a:xfrm>
        </p:spPr>
        <p:txBody>
          <a:bodyPr/>
          <a:lstStyle/>
          <a:p>
            <a:r>
              <a:rPr lang="en-US" b="1" dirty="0" smtClean="0"/>
              <a:t>GNOSTIC  GOSPELS</a:t>
            </a:r>
            <a:endParaRPr lang="en-US" b="1" dirty="0"/>
          </a:p>
        </p:txBody>
      </p:sp>
    </p:spTree>
    <p:extLst>
      <p:ext uri="{BB962C8B-B14F-4D97-AF65-F5344CB8AC3E}">
        <p14:creationId xmlns:p14="http://schemas.microsoft.com/office/powerpoint/2010/main" val="381725469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C:\Documents and Settings\Dad\My Documents\My Pictures\New MSH web\sinaiticus colum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7850" y="304800"/>
            <a:ext cx="3255963" cy="5562600"/>
          </a:xfrm>
          <a:prstGeom prst="rect">
            <a:avLst/>
          </a:prstGeom>
          <a:noFill/>
          <a:extLst>
            <a:ext uri="{909E8E84-426E-40DD-AFC4-6F175D3DCCD1}">
              <a14:hiddenFill xmlns:a14="http://schemas.microsoft.com/office/drawing/2010/main">
                <a:solidFill>
                  <a:srgbClr val="FFFFFF"/>
                </a:solidFill>
              </a14:hiddenFill>
            </a:ext>
          </a:extLst>
        </p:spPr>
      </p:pic>
      <p:sp>
        <p:nvSpPr>
          <p:cNvPr id="9222" name="Text Box 6"/>
          <p:cNvSpPr txBox="1">
            <a:spLocks noChangeArrowheads="1"/>
          </p:cNvSpPr>
          <p:nvPr/>
        </p:nvSpPr>
        <p:spPr bwMode="auto">
          <a:xfrm>
            <a:off x="304800" y="381000"/>
            <a:ext cx="4648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chemeClr val="bg1"/>
                </a:solidFill>
              </a:rPr>
              <a:t>Manuscripts of the New Testament</a:t>
            </a:r>
          </a:p>
        </p:txBody>
      </p:sp>
      <p:pic>
        <p:nvPicPr>
          <p:cNvPr id="9223" name="Picture 7" descr="C:\Documents and Settings\Dad\My Documents\My Pictures\New MSH web\rylan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81200"/>
            <a:ext cx="1905000" cy="2882900"/>
          </a:xfrm>
          <a:prstGeom prst="rect">
            <a:avLst/>
          </a:prstGeom>
          <a:noFill/>
          <a:extLst>
            <a:ext uri="{909E8E84-426E-40DD-AFC4-6F175D3DCCD1}">
              <a14:hiddenFill xmlns:a14="http://schemas.microsoft.com/office/drawing/2010/main">
                <a:solidFill>
                  <a:srgbClr val="FFFFFF"/>
                </a:solidFill>
              </a14:hiddenFill>
            </a:ext>
          </a:extLst>
        </p:spPr>
      </p:pic>
      <p:sp>
        <p:nvSpPr>
          <p:cNvPr id="9225" name="Text Box 9"/>
          <p:cNvSpPr txBox="1">
            <a:spLocks noChangeArrowheads="1"/>
          </p:cNvSpPr>
          <p:nvPr/>
        </p:nvSpPr>
        <p:spPr bwMode="auto">
          <a:xfrm>
            <a:off x="2286000" y="1524000"/>
            <a:ext cx="3200400" cy="344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endParaRPr lang="en-US" altLang="en-US">
              <a:solidFill>
                <a:schemeClr val="bg1"/>
              </a:solidFill>
            </a:endParaRPr>
          </a:p>
          <a:p>
            <a:pPr algn="ctr">
              <a:spcBef>
                <a:spcPct val="50000"/>
              </a:spcBef>
            </a:pPr>
            <a:r>
              <a:rPr lang="en-US" altLang="en-US" sz="3600">
                <a:solidFill>
                  <a:schemeClr val="bg1"/>
                </a:solidFill>
              </a:rPr>
              <a:t>vs.</a:t>
            </a:r>
          </a:p>
          <a:p>
            <a:pPr algn="ctr">
              <a:spcBef>
                <a:spcPct val="50000"/>
              </a:spcBef>
            </a:pPr>
            <a:endParaRPr lang="en-US" altLang="en-US" sz="1600">
              <a:solidFill>
                <a:schemeClr val="bg1"/>
              </a:solidFill>
            </a:endParaRPr>
          </a:p>
          <a:p>
            <a:pPr algn="ctr">
              <a:spcBef>
                <a:spcPct val="50000"/>
              </a:spcBef>
            </a:pPr>
            <a:r>
              <a:rPr lang="en-US" altLang="en-US" sz="3600">
                <a:solidFill>
                  <a:schemeClr val="bg1"/>
                </a:solidFill>
              </a:rPr>
              <a:t> </a:t>
            </a:r>
            <a:r>
              <a:rPr lang="en-US" altLang="en-US" sz="3200">
                <a:solidFill>
                  <a:schemeClr val="bg1"/>
                </a:solidFill>
              </a:rPr>
              <a:t>The Gnostic Gospels from Nag Hammadi</a:t>
            </a:r>
          </a:p>
        </p:txBody>
      </p:sp>
    </p:spTree>
    <p:extLst>
      <p:ext uri="{BB962C8B-B14F-4D97-AF65-F5344CB8AC3E}">
        <p14:creationId xmlns:p14="http://schemas.microsoft.com/office/powerpoint/2010/main" val="239289285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609600" y="762000"/>
            <a:ext cx="55626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chemeClr val="bg1"/>
                </a:solidFill>
                <a:latin typeface="Verdana" pitchFamily="34" charset="0"/>
                <a:ea typeface="Arial Unicode MS" charset="-128"/>
                <a:cs typeface="Arial Unicode MS" charset="-128"/>
              </a:rPr>
              <a:t>Leigh Teabing, Grail expert character in </a:t>
            </a:r>
            <a:r>
              <a:rPr lang="en-US" altLang="en-US" i="1">
                <a:solidFill>
                  <a:schemeClr val="bg1"/>
                </a:solidFill>
                <a:latin typeface="Verdana" pitchFamily="34" charset="0"/>
                <a:ea typeface="Arial Unicode MS" charset="-128"/>
                <a:cs typeface="Arial Unicode MS" charset="-128"/>
              </a:rPr>
              <a:t>The DaVinci Code</a:t>
            </a:r>
            <a:r>
              <a:rPr lang="en-US" altLang="en-US">
                <a:solidFill>
                  <a:schemeClr val="bg1"/>
                </a:solidFill>
                <a:latin typeface="Verdana" pitchFamily="34" charset="0"/>
                <a:ea typeface="Arial Unicode MS" charset="-128"/>
                <a:cs typeface="Arial Unicode MS" charset="-128"/>
              </a:rPr>
              <a:t>:</a:t>
            </a:r>
          </a:p>
          <a:p>
            <a:pPr>
              <a:spcBef>
                <a:spcPct val="50000"/>
              </a:spcBef>
            </a:pPr>
            <a:endParaRPr lang="en-US" altLang="en-US">
              <a:solidFill>
                <a:schemeClr val="bg1"/>
              </a:solidFill>
              <a:latin typeface="Verdana" pitchFamily="34" charset="0"/>
              <a:ea typeface="Arial Unicode MS" charset="-128"/>
              <a:cs typeface="Arial Unicode MS" charset="-128"/>
            </a:endParaRPr>
          </a:p>
          <a:p>
            <a:pPr>
              <a:spcBef>
                <a:spcPct val="50000"/>
              </a:spcBef>
            </a:pPr>
            <a:r>
              <a:rPr lang="en-US" altLang="en-US">
                <a:solidFill>
                  <a:schemeClr val="bg1"/>
                </a:solidFill>
                <a:latin typeface="Verdana" pitchFamily="34" charset="0"/>
                <a:ea typeface="Arial Unicode MS" charset="-128"/>
                <a:cs typeface="Arial Unicode MS" charset="-128"/>
              </a:rPr>
              <a:t>“More than eighty gospels were considered for the New Testament, and yet only a relative few were chosen for inclusion – Matthew, Mark, Luke, and John among them.”  (p. 231) </a:t>
            </a:r>
            <a:endParaRPr lang="en-US" altLang="en-US">
              <a:solidFill>
                <a:schemeClr val="bg1"/>
              </a:solidFill>
              <a:latin typeface="Verdana" pitchFamily="34" charset="0"/>
              <a:cs typeface="Times New Roman" pitchFamily="18" charset="0"/>
            </a:endParaRPr>
          </a:p>
          <a:p>
            <a:pPr>
              <a:lnSpc>
                <a:spcPct val="90000"/>
              </a:lnSpc>
              <a:spcBef>
                <a:spcPct val="20000"/>
              </a:spcBef>
            </a:pPr>
            <a:endParaRPr lang="en-US" altLang="en-US">
              <a:solidFill>
                <a:schemeClr val="bg1"/>
              </a:solidFill>
              <a:latin typeface="Verdana" pitchFamily="34" charset="0"/>
            </a:endParaRPr>
          </a:p>
          <a:p>
            <a:pPr>
              <a:lnSpc>
                <a:spcPct val="90000"/>
              </a:lnSpc>
              <a:spcBef>
                <a:spcPct val="20000"/>
              </a:spcBef>
            </a:pPr>
            <a:r>
              <a:rPr lang="en-US" altLang="en-US">
                <a:solidFill>
                  <a:schemeClr val="bg1"/>
                </a:solidFill>
                <a:latin typeface="Verdana" pitchFamily="34" charset="0"/>
              </a:rPr>
              <a:t>These texts . . . “are the earliest Christian records” (245) and the “unaltered gospels” (248).</a:t>
            </a:r>
          </a:p>
        </p:txBody>
      </p:sp>
      <p:pic>
        <p:nvPicPr>
          <p:cNvPr id="10245" name="Picture 5" descr="C:\Documents and Settings\Dad\My Documents\My Pictures\New MSH web\dvc cover 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762000"/>
            <a:ext cx="2208213" cy="338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84151"/>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04800"/>
            <a:ext cx="7772400" cy="1143000"/>
          </a:xfrm>
        </p:spPr>
        <p:txBody>
          <a:bodyPr/>
          <a:lstStyle/>
          <a:p>
            <a:pPr>
              <a:lnSpc>
                <a:spcPct val="80000"/>
              </a:lnSpc>
            </a:pPr>
            <a:r>
              <a:rPr lang="en-US" altLang="en-US" sz="3200">
                <a:solidFill>
                  <a:schemeClr val="bg1"/>
                </a:solidFill>
                <a:latin typeface="Verdana" pitchFamily="34" charset="0"/>
              </a:rPr>
              <a:t>What are the </a:t>
            </a:r>
            <a:br>
              <a:rPr lang="en-US" altLang="en-US" sz="3200">
                <a:solidFill>
                  <a:schemeClr val="bg1"/>
                </a:solidFill>
                <a:latin typeface="Verdana" pitchFamily="34" charset="0"/>
              </a:rPr>
            </a:br>
            <a:r>
              <a:rPr lang="en-US" altLang="en-US" sz="3200">
                <a:solidFill>
                  <a:schemeClr val="bg1"/>
                </a:solidFill>
                <a:latin typeface="Verdana" pitchFamily="34" charset="0"/>
              </a:rPr>
              <a:t>Nag Hammadi Documents?</a:t>
            </a:r>
          </a:p>
        </p:txBody>
      </p:sp>
      <p:sp>
        <p:nvSpPr>
          <p:cNvPr id="18437" name="Text Box 5"/>
          <p:cNvSpPr txBox="1">
            <a:spLocks noChangeArrowheads="1"/>
          </p:cNvSpPr>
          <p:nvPr/>
        </p:nvSpPr>
        <p:spPr bwMode="auto">
          <a:xfrm>
            <a:off x="3962400" y="1524000"/>
            <a:ext cx="4267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FFCC99"/>
                </a:solidFill>
                <a:latin typeface="Tahoma" pitchFamily="34" charset="0"/>
              </a:rPr>
              <a:t>The Nag Hammadi texts are a collection of thirteen ancient codices containing over fifty Gnostic texts.  They were discovered by accident in upper Egypt in 1945.</a:t>
            </a:r>
            <a:r>
              <a:rPr lang="en-US" altLang="en-US">
                <a:solidFill>
                  <a:schemeClr val="bg1"/>
                </a:solidFill>
                <a:latin typeface="Tahoma" pitchFamily="34" charset="0"/>
              </a:rPr>
              <a:t> </a:t>
            </a:r>
          </a:p>
        </p:txBody>
      </p:sp>
      <p:pic>
        <p:nvPicPr>
          <p:cNvPr id="18438" name="Picture 6" descr="C:\Documents and Settings\Dad\My Documents\My Pictures\New MSH web\nh 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3065463"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C:\Documents and Settings\Dad\My Documents\My Pictures\New MSH web\nag-hammadi codic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4038600"/>
            <a:ext cx="4267200" cy="262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250713"/>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457200" y="838200"/>
            <a:ext cx="3657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latin typeface="Tahoma" pitchFamily="34" charset="0"/>
              </a:rPr>
              <a:t>The books were quickly sold on the black market but were soon obtained by the Egyptian government. </a:t>
            </a:r>
            <a:endParaRPr lang="en-US" altLang="en-US"/>
          </a:p>
        </p:txBody>
      </p:sp>
      <p:pic>
        <p:nvPicPr>
          <p:cNvPr id="29700" name="Picture 4" descr="C:\Documents and Settings\Dad\My Documents\My Pictures\New MSH web\NH cod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838200"/>
            <a:ext cx="41148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9701" name="Picture 5" descr="C:\Documents and Settings\Dad\My Documents\My Pictures\New MSH web\nh muse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343400"/>
            <a:ext cx="3749675" cy="2274888"/>
          </a:xfrm>
          <a:prstGeom prst="rect">
            <a:avLst/>
          </a:prstGeom>
          <a:noFill/>
          <a:extLst>
            <a:ext uri="{909E8E84-426E-40DD-AFC4-6F175D3DCCD1}">
              <a14:hiddenFill xmlns:a14="http://schemas.microsoft.com/office/drawing/2010/main">
                <a:solidFill>
                  <a:srgbClr val="FFFFFF"/>
                </a:solidFill>
              </a14:hiddenFill>
            </a:ext>
          </a:extLst>
        </p:spPr>
      </p:pic>
      <p:sp>
        <p:nvSpPr>
          <p:cNvPr id="29702" name="Text Box 6"/>
          <p:cNvSpPr txBox="1">
            <a:spLocks noChangeArrowheads="1"/>
          </p:cNvSpPr>
          <p:nvPr/>
        </p:nvSpPr>
        <p:spPr bwMode="auto">
          <a:xfrm>
            <a:off x="457200" y="4953000"/>
            <a:ext cx="38862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latin typeface="Tahoma" pitchFamily="34" charset="0"/>
              </a:rPr>
              <a:t>They were taken to the Coptic Museum in Cairo, and another few years went by before scientists were made aware of their existence</a:t>
            </a:r>
          </a:p>
        </p:txBody>
      </p:sp>
      <p:pic>
        <p:nvPicPr>
          <p:cNvPr id="29703" name="Picture 7" descr="C:\Documents and Settings\Dad\My Documents\My Pictures\New MSH web\nh tattered code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286000"/>
            <a:ext cx="3048000" cy="262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93028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Dad\My Documents\My Pictures\New MSH web\nh log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2363788" cy="3581400"/>
          </a:xfrm>
          <a:prstGeom prst="rect">
            <a:avLst/>
          </a:prstGeom>
          <a:noFill/>
          <a:extLst>
            <a:ext uri="{909E8E84-426E-40DD-AFC4-6F175D3DCCD1}">
              <a14:hiddenFill xmlns:a14="http://schemas.microsoft.com/office/drawing/2010/main">
                <a:solidFill>
                  <a:srgbClr val="FFFFFF"/>
                </a:solidFill>
              </a14:hiddenFill>
            </a:ext>
          </a:extLst>
        </p:spPr>
      </p:pic>
      <p:sp>
        <p:nvSpPr>
          <p:cNvPr id="30725" name="Text Box 5"/>
          <p:cNvSpPr txBox="1">
            <a:spLocks noChangeArrowheads="1"/>
          </p:cNvSpPr>
          <p:nvPr/>
        </p:nvSpPr>
        <p:spPr bwMode="auto">
          <a:xfrm>
            <a:off x="3581400" y="381000"/>
            <a:ext cx="48768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latin typeface="Tahoma" pitchFamily="34" charset="0"/>
              </a:rPr>
              <a:t>In 1966 at a conference in Italy devoted to Gnosticism and these new texts, James M. Robinson assembled a group of editors and translators to publish the Nag Hammadi codices in English, in collaboration with the Institute for Antiquity and Christianity in Claremont, California.  Robinson oversaw the project. In the meantime, a facsimile edition in twelve volumes did appear between 1972 and 1977, with subsequent additions in 1979 and 1984 from publisher E.J. Brill in Leiden. The James M. Robinson translation was first published in 1977, with the name </a:t>
            </a:r>
            <a:r>
              <a:rPr lang="en-US" altLang="en-US" sz="2000" i="1">
                <a:solidFill>
                  <a:srgbClr val="FFFF00"/>
                </a:solidFill>
                <a:latin typeface="Tahoma" pitchFamily="34" charset="0"/>
              </a:rPr>
              <a:t>The Nag Hammadi Library in English</a:t>
            </a:r>
            <a:r>
              <a:rPr lang="en-US" altLang="en-US" sz="2000">
                <a:solidFill>
                  <a:schemeClr val="bg1"/>
                </a:solidFill>
                <a:latin typeface="Tahoma" pitchFamily="34" charset="0"/>
              </a:rPr>
              <a:t>.</a:t>
            </a:r>
          </a:p>
        </p:txBody>
      </p:sp>
    </p:spTree>
    <p:extLst>
      <p:ext uri="{BB962C8B-B14F-4D97-AF65-F5344CB8AC3E}">
        <p14:creationId xmlns:p14="http://schemas.microsoft.com/office/powerpoint/2010/main" val="60170498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219200" y="838200"/>
            <a:ext cx="6934200" cy="396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FFCC99"/>
                </a:solidFill>
                <a:latin typeface="Verdana" pitchFamily="34" charset="0"/>
              </a:rPr>
              <a:t>The introductory material prefacing this translation notes:</a:t>
            </a:r>
          </a:p>
          <a:p>
            <a:pPr algn="ctr">
              <a:spcBef>
                <a:spcPct val="50000"/>
              </a:spcBef>
            </a:pPr>
            <a:endParaRPr lang="en-US" altLang="en-US">
              <a:solidFill>
                <a:srgbClr val="FFCC99"/>
              </a:solidFill>
              <a:latin typeface="Verdana" pitchFamily="34" charset="0"/>
            </a:endParaRPr>
          </a:p>
          <a:p>
            <a:pPr algn="ctr">
              <a:spcBef>
                <a:spcPct val="50000"/>
              </a:spcBef>
            </a:pPr>
            <a:r>
              <a:rPr lang="en-US" altLang="en-US" sz="2000">
                <a:solidFill>
                  <a:schemeClr val="bg1"/>
                </a:solidFill>
                <a:latin typeface="Verdana" pitchFamily="34" charset="0"/>
                <a:cs typeface="Times New Roman" pitchFamily="18" charset="0"/>
              </a:rPr>
              <a:t>“The library of </a:t>
            </a:r>
            <a:r>
              <a:rPr lang="en-US" altLang="en-US" sz="2000">
                <a:solidFill>
                  <a:srgbClr val="FFFF00"/>
                </a:solidFill>
                <a:latin typeface="Verdana" pitchFamily="34" charset="0"/>
                <a:cs typeface="Times New Roman" pitchFamily="18" charset="0"/>
              </a:rPr>
              <a:t>fourth-century papyrus manuscripts</a:t>
            </a:r>
            <a:r>
              <a:rPr lang="en-US" altLang="en-US" sz="2000">
                <a:solidFill>
                  <a:schemeClr val="bg1"/>
                </a:solidFill>
                <a:latin typeface="Verdana" pitchFamily="34" charset="0"/>
                <a:cs typeface="Times New Roman" pitchFamily="18" charset="0"/>
              </a:rPr>
              <a:t> consists of twelve codices plus eight leaves from a thirteenth and contains fifty-two separate tractates. Due to duplications there are forty-five separate titles. Because the majority of the library’s tractates derive from the Hellenistic sects now called gnostic, and survive in Coptic translations, it is characterized as the Coptic Gnostic Library</a:t>
            </a:r>
            <a:r>
              <a:rPr lang="en-US" altLang="en-US" sz="2000">
                <a:solidFill>
                  <a:schemeClr val="bg1"/>
                </a:solidFill>
                <a:latin typeface="Verdana" pitchFamily="34" charset="0"/>
              </a:rPr>
              <a:t>.” (p. ix)</a:t>
            </a:r>
          </a:p>
        </p:txBody>
      </p:sp>
    </p:spTree>
    <p:extLst>
      <p:ext uri="{BB962C8B-B14F-4D97-AF65-F5344CB8AC3E}">
        <p14:creationId xmlns:p14="http://schemas.microsoft.com/office/powerpoint/2010/main" val="239980068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1447800" y="1828800"/>
            <a:ext cx="6248400" cy="222567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latin typeface="Verdana" pitchFamily="34" charset="0"/>
              </a:rPr>
              <a:t>Do we have any other </a:t>
            </a:r>
            <a:r>
              <a:rPr lang="en-US" altLang="en-US" sz="2000">
                <a:solidFill>
                  <a:srgbClr val="FFFF00"/>
                </a:solidFill>
                <a:latin typeface="Verdana" pitchFamily="34" charset="0"/>
              </a:rPr>
              <a:t>hard evidence</a:t>
            </a:r>
            <a:r>
              <a:rPr lang="en-US" altLang="en-US" sz="2000">
                <a:solidFill>
                  <a:schemeClr val="bg1"/>
                </a:solidFill>
                <a:latin typeface="Verdana" pitchFamily="34" charset="0"/>
              </a:rPr>
              <a:t> that the </a:t>
            </a:r>
            <a:r>
              <a:rPr lang="en-US" altLang="en-US" sz="2000">
                <a:solidFill>
                  <a:srgbClr val="FFFF00"/>
                </a:solidFill>
                <a:latin typeface="Verdana" pitchFamily="34" charset="0"/>
              </a:rPr>
              <a:t>New Testament</a:t>
            </a:r>
            <a:r>
              <a:rPr lang="en-US" altLang="en-US" sz="2000">
                <a:solidFill>
                  <a:schemeClr val="bg1"/>
                </a:solidFill>
                <a:latin typeface="Verdana" pitchFamily="34" charset="0"/>
              </a:rPr>
              <a:t> </a:t>
            </a:r>
            <a:r>
              <a:rPr lang="en-US" altLang="en-US" sz="2000">
                <a:solidFill>
                  <a:srgbClr val="FFFF00"/>
                </a:solidFill>
                <a:latin typeface="Verdana" pitchFamily="34" charset="0"/>
              </a:rPr>
              <a:t>Gospels are older</a:t>
            </a:r>
            <a:r>
              <a:rPr lang="en-US" altLang="en-US" sz="2000">
                <a:solidFill>
                  <a:schemeClr val="bg1"/>
                </a:solidFill>
                <a:latin typeface="Verdana" pitchFamily="34" charset="0"/>
              </a:rPr>
              <a:t> than the oldest Nag Hammadi material?</a:t>
            </a:r>
          </a:p>
          <a:p>
            <a:pPr>
              <a:spcBef>
                <a:spcPct val="50000"/>
              </a:spcBef>
            </a:pPr>
            <a:endParaRPr lang="en-US" altLang="en-US" sz="2000">
              <a:solidFill>
                <a:schemeClr val="bg1"/>
              </a:solidFill>
              <a:latin typeface="Verdana" pitchFamily="34" charset="0"/>
            </a:endParaRPr>
          </a:p>
          <a:p>
            <a:pPr>
              <a:spcBef>
                <a:spcPct val="50000"/>
              </a:spcBef>
            </a:pPr>
            <a:r>
              <a:rPr lang="en-US" altLang="en-US" sz="2000">
                <a:solidFill>
                  <a:schemeClr val="bg1"/>
                </a:solidFill>
                <a:latin typeface="Verdana" pitchFamily="34" charset="0"/>
              </a:rPr>
              <a:t>What about the </a:t>
            </a:r>
            <a:r>
              <a:rPr lang="en-US" altLang="en-US" sz="2000">
                <a:solidFill>
                  <a:srgbClr val="FFFF00"/>
                </a:solidFill>
                <a:latin typeface="Verdana" pitchFamily="34" charset="0"/>
              </a:rPr>
              <a:t>entire New Testament</a:t>
            </a:r>
            <a:r>
              <a:rPr lang="en-US" altLang="en-US" sz="2000">
                <a:solidFill>
                  <a:schemeClr val="bg1"/>
                </a:solidFill>
                <a:latin typeface="Verdana" pitchFamily="34" charset="0"/>
              </a:rPr>
              <a:t>?  Is that </a:t>
            </a:r>
            <a:r>
              <a:rPr lang="en-US" altLang="en-US" sz="2000">
                <a:solidFill>
                  <a:srgbClr val="FFFF00"/>
                </a:solidFill>
                <a:latin typeface="Verdana" pitchFamily="34" charset="0"/>
              </a:rPr>
              <a:t>older</a:t>
            </a:r>
            <a:r>
              <a:rPr lang="en-US" altLang="en-US" sz="2000">
                <a:solidFill>
                  <a:schemeClr val="bg1"/>
                </a:solidFill>
                <a:latin typeface="Verdana" pitchFamily="34" charset="0"/>
              </a:rPr>
              <a:t> than the oldest Nag Hammadi material?</a:t>
            </a:r>
            <a:endParaRPr lang="en-US" altLang="en-US" sz="2000"/>
          </a:p>
        </p:txBody>
      </p:sp>
    </p:spTree>
    <p:extLst>
      <p:ext uri="{BB962C8B-B14F-4D97-AF65-F5344CB8AC3E}">
        <p14:creationId xmlns:p14="http://schemas.microsoft.com/office/powerpoint/2010/main" val="3870884703"/>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52400" y="9144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33 AD</a:t>
            </a:r>
          </a:p>
        </p:txBody>
      </p:sp>
      <p:sp>
        <p:nvSpPr>
          <p:cNvPr id="2051" name="Line 3"/>
          <p:cNvSpPr>
            <a:spLocks noChangeShapeType="1"/>
          </p:cNvSpPr>
          <p:nvPr/>
        </p:nvSpPr>
        <p:spPr bwMode="auto">
          <a:xfrm>
            <a:off x="0" y="838200"/>
            <a:ext cx="9144000" cy="0"/>
          </a:xfrm>
          <a:prstGeom prst="line">
            <a:avLst/>
          </a:prstGeom>
          <a:noFill/>
          <a:ln w="12700">
            <a:solidFill>
              <a:srgbClr val="CC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5" name="Line 7"/>
          <p:cNvSpPr>
            <a:spLocks noChangeShapeType="1"/>
          </p:cNvSpPr>
          <p:nvPr/>
        </p:nvSpPr>
        <p:spPr bwMode="auto">
          <a:xfrm>
            <a:off x="1219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0" name="Line 12"/>
          <p:cNvSpPr>
            <a:spLocks noChangeShapeType="1"/>
          </p:cNvSpPr>
          <p:nvPr/>
        </p:nvSpPr>
        <p:spPr bwMode="auto">
          <a:xfrm>
            <a:off x="16764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1" name="Line 13"/>
          <p:cNvSpPr>
            <a:spLocks noChangeShapeType="1"/>
          </p:cNvSpPr>
          <p:nvPr/>
        </p:nvSpPr>
        <p:spPr bwMode="auto">
          <a:xfrm>
            <a:off x="228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3" name="Line 15"/>
          <p:cNvSpPr>
            <a:spLocks noChangeShapeType="1"/>
          </p:cNvSpPr>
          <p:nvPr/>
        </p:nvSpPr>
        <p:spPr bwMode="auto">
          <a:xfrm>
            <a:off x="3886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4" name="Line 16"/>
          <p:cNvSpPr>
            <a:spLocks noChangeShapeType="1"/>
          </p:cNvSpPr>
          <p:nvPr/>
        </p:nvSpPr>
        <p:spPr bwMode="auto">
          <a:xfrm>
            <a:off x="8382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5" name="Text Box 17"/>
          <p:cNvSpPr txBox="1">
            <a:spLocks noChangeArrowheads="1"/>
          </p:cNvSpPr>
          <p:nvPr/>
        </p:nvSpPr>
        <p:spPr bwMode="auto">
          <a:xfrm>
            <a:off x="990600" y="10668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 – 80</a:t>
            </a:r>
          </a:p>
        </p:txBody>
      </p:sp>
      <p:sp>
        <p:nvSpPr>
          <p:cNvPr id="2066" name="Text Box 18"/>
          <p:cNvSpPr txBox="1">
            <a:spLocks noChangeArrowheads="1"/>
          </p:cNvSpPr>
          <p:nvPr/>
        </p:nvSpPr>
        <p:spPr bwMode="auto">
          <a:xfrm>
            <a:off x="19812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100</a:t>
            </a:r>
          </a:p>
        </p:txBody>
      </p:sp>
      <p:sp>
        <p:nvSpPr>
          <p:cNvPr id="2068" name="Text Box 20"/>
          <p:cNvSpPr txBox="1">
            <a:spLocks noChangeArrowheads="1"/>
          </p:cNvSpPr>
          <p:nvPr/>
        </p:nvSpPr>
        <p:spPr bwMode="auto">
          <a:xfrm>
            <a:off x="3581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200</a:t>
            </a:r>
          </a:p>
        </p:txBody>
      </p:sp>
      <p:sp>
        <p:nvSpPr>
          <p:cNvPr id="2069" name="Text Box 21"/>
          <p:cNvSpPr txBox="1">
            <a:spLocks noChangeArrowheads="1"/>
          </p:cNvSpPr>
          <p:nvPr/>
        </p:nvSpPr>
        <p:spPr bwMode="auto">
          <a:xfrm>
            <a:off x="609600" y="0"/>
            <a:ext cx="2057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rgbClr val="FFCC00"/>
                </a:solidFill>
                <a:latin typeface="Tahoma" pitchFamily="34" charset="0"/>
              </a:rPr>
              <a:t>NT Gospels, Acts</a:t>
            </a:r>
          </a:p>
        </p:txBody>
      </p:sp>
      <p:sp>
        <p:nvSpPr>
          <p:cNvPr id="2070" name="Line 22"/>
          <p:cNvSpPr>
            <a:spLocks noChangeShapeType="1"/>
          </p:cNvSpPr>
          <p:nvPr/>
        </p:nvSpPr>
        <p:spPr bwMode="auto">
          <a:xfrm>
            <a:off x="71628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 name="Line 23"/>
          <p:cNvSpPr>
            <a:spLocks noChangeShapeType="1"/>
          </p:cNvSpPr>
          <p:nvPr/>
        </p:nvSpPr>
        <p:spPr bwMode="auto">
          <a:xfrm>
            <a:off x="609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 name="Line 24"/>
          <p:cNvSpPr>
            <a:spLocks noChangeShapeType="1"/>
          </p:cNvSpPr>
          <p:nvPr/>
        </p:nvSpPr>
        <p:spPr bwMode="auto">
          <a:xfrm>
            <a:off x="5410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 name="Text Box 27"/>
          <p:cNvSpPr txBox="1">
            <a:spLocks noChangeArrowheads="1"/>
          </p:cNvSpPr>
          <p:nvPr/>
        </p:nvSpPr>
        <p:spPr bwMode="auto">
          <a:xfrm>
            <a:off x="5105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300</a:t>
            </a:r>
          </a:p>
        </p:txBody>
      </p:sp>
      <p:sp>
        <p:nvSpPr>
          <p:cNvPr id="2076" name="Text Box 28"/>
          <p:cNvSpPr txBox="1">
            <a:spLocks noChangeArrowheads="1"/>
          </p:cNvSpPr>
          <p:nvPr/>
        </p:nvSpPr>
        <p:spPr bwMode="auto">
          <a:xfrm>
            <a:off x="5791200" y="10668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CCFFFF"/>
                </a:solidFill>
                <a:latin typeface="Tahoma" pitchFamily="34" charset="0"/>
              </a:rPr>
              <a:t>325</a:t>
            </a:r>
          </a:p>
        </p:txBody>
      </p:sp>
      <p:sp>
        <p:nvSpPr>
          <p:cNvPr id="2077" name="Text Box 29"/>
          <p:cNvSpPr txBox="1">
            <a:spLocks noChangeArrowheads="1"/>
          </p:cNvSpPr>
          <p:nvPr/>
        </p:nvSpPr>
        <p:spPr bwMode="auto">
          <a:xfrm>
            <a:off x="5715000" y="13716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chemeClr val="bg1"/>
                </a:solidFill>
                <a:latin typeface="Tahoma" pitchFamily="34" charset="0"/>
              </a:rPr>
              <a:t>NICEA</a:t>
            </a:r>
          </a:p>
        </p:txBody>
      </p:sp>
      <p:sp>
        <p:nvSpPr>
          <p:cNvPr id="2078" name="Text Box 30"/>
          <p:cNvSpPr txBox="1">
            <a:spLocks noChangeArrowheads="1"/>
          </p:cNvSpPr>
          <p:nvPr/>
        </p:nvSpPr>
        <p:spPr bwMode="auto">
          <a:xfrm>
            <a:off x="68580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400</a:t>
            </a:r>
          </a:p>
        </p:txBody>
      </p:sp>
      <p:sp>
        <p:nvSpPr>
          <p:cNvPr id="2079" name="Text Box 31"/>
          <p:cNvSpPr txBox="1">
            <a:spLocks noChangeArrowheads="1"/>
          </p:cNvSpPr>
          <p:nvPr/>
        </p:nvSpPr>
        <p:spPr bwMode="auto">
          <a:xfrm>
            <a:off x="80772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500</a:t>
            </a:r>
          </a:p>
        </p:txBody>
      </p:sp>
      <p:sp>
        <p:nvSpPr>
          <p:cNvPr id="2093" name="AutoShape 45"/>
          <p:cNvSpPr>
            <a:spLocks/>
          </p:cNvSpPr>
          <p:nvPr/>
        </p:nvSpPr>
        <p:spPr bwMode="auto">
          <a:xfrm rot="-5377275">
            <a:off x="5629276" y="-531813"/>
            <a:ext cx="315912" cy="2138363"/>
          </a:xfrm>
          <a:prstGeom prst="rightBrace">
            <a:avLst>
              <a:gd name="adj1" fmla="val 56407"/>
              <a:gd name="adj2" fmla="val 50000"/>
            </a:avLst>
          </a:prstGeom>
          <a:noFill/>
          <a:ln w="952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095" name="Text Box 47"/>
          <p:cNvSpPr txBox="1">
            <a:spLocks noChangeArrowheads="1"/>
          </p:cNvSpPr>
          <p:nvPr/>
        </p:nvSpPr>
        <p:spPr bwMode="auto">
          <a:xfrm>
            <a:off x="5105400" y="152400"/>
            <a:ext cx="403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u="sng">
                <a:solidFill>
                  <a:srgbClr val="FFCC99"/>
                </a:solidFill>
                <a:latin typeface="Verdana" pitchFamily="34" charset="0"/>
              </a:rPr>
              <a:t>Coptic</a:t>
            </a:r>
            <a:r>
              <a:rPr lang="en-US" altLang="en-US" sz="1400">
                <a:solidFill>
                  <a:srgbClr val="FFCC99"/>
                </a:solidFill>
                <a:latin typeface="Verdana" pitchFamily="34" charset="0"/>
              </a:rPr>
              <a:t> Gnostic Gospels (Nag Hammadi)</a:t>
            </a:r>
          </a:p>
        </p:txBody>
      </p:sp>
      <p:sp>
        <p:nvSpPr>
          <p:cNvPr id="2096" name="AutoShape 48"/>
          <p:cNvSpPr>
            <a:spLocks/>
          </p:cNvSpPr>
          <p:nvPr/>
        </p:nvSpPr>
        <p:spPr bwMode="auto">
          <a:xfrm rot="-5377275">
            <a:off x="4035426" y="-531813"/>
            <a:ext cx="315912" cy="2290763"/>
          </a:xfrm>
          <a:prstGeom prst="rightBrace">
            <a:avLst>
              <a:gd name="adj1" fmla="val 60427"/>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097" name="Text Box 49"/>
          <p:cNvSpPr txBox="1">
            <a:spLocks noChangeArrowheads="1"/>
          </p:cNvSpPr>
          <p:nvPr/>
        </p:nvSpPr>
        <p:spPr bwMode="auto">
          <a:xfrm>
            <a:off x="2895600" y="0"/>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solidFill>
                  <a:srgbClr val="00FFFF"/>
                </a:solidFill>
                <a:latin typeface="Verdana" pitchFamily="34" charset="0"/>
              </a:rPr>
              <a:t>Presumed </a:t>
            </a:r>
            <a:r>
              <a:rPr lang="en-US" altLang="en-US" sz="1400" u="sng">
                <a:solidFill>
                  <a:srgbClr val="00FFFF"/>
                </a:solidFill>
                <a:latin typeface="Verdana" pitchFamily="34" charset="0"/>
              </a:rPr>
              <a:t>Greek</a:t>
            </a:r>
            <a:r>
              <a:rPr lang="en-US" altLang="en-US" sz="1400">
                <a:solidFill>
                  <a:srgbClr val="00FFFF"/>
                </a:solidFill>
                <a:latin typeface="Verdana" pitchFamily="34" charset="0"/>
              </a:rPr>
              <a:t> original</a:t>
            </a:r>
            <a:br>
              <a:rPr lang="en-US" altLang="en-US" sz="1400">
                <a:solidFill>
                  <a:srgbClr val="00FFFF"/>
                </a:solidFill>
                <a:latin typeface="Verdana" pitchFamily="34" charset="0"/>
              </a:rPr>
            </a:br>
            <a:r>
              <a:rPr lang="en-US" altLang="en-US" sz="1400">
                <a:solidFill>
                  <a:srgbClr val="00FFFF"/>
                </a:solidFill>
                <a:latin typeface="Verdana" pitchFamily="34" charset="0"/>
              </a:rPr>
              <a:t> Gnostic gospels</a:t>
            </a:r>
          </a:p>
        </p:txBody>
      </p:sp>
      <p:sp>
        <p:nvSpPr>
          <p:cNvPr id="2098" name="AutoShape 50"/>
          <p:cNvSpPr>
            <a:spLocks/>
          </p:cNvSpPr>
          <p:nvPr/>
        </p:nvSpPr>
        <p:spPr bwMode="auto">
          <a:xfrm rot="-5377275">
            <a:off x="1328737" y="193676"/>
            <a:ext cx="238125" cy="609600"/>
          </a:xfrm>
          <a:prstGeom prst="rightBrace">
            <a:avLst>
              <a:gd name="adj1" fmla="val 21333"/>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099" name="Text Box 51"/>
          <p:cNvSpPr txBox="1">
            <a:spLocks noChangeArrowheads="1"/>
          </p:cNvSpPr>
          <p:nvPr/>
        </p:nvSpPr>
        <p:spPr bwMode="auto">
          <a:xfrm>
            <a:off x="304800" y="2362200"/>
            <a:ext cx="7772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chemeClr val="bg1"/>
                </a:solidFill>
                <a:latin typeface="Verdana" pitchFamily="34" charset="0"/>
              </a:rPr>
              <a:t>Why 50-80 AD for the New Testament Canonical Gospels?   What is the Evidence?</a:t>
            </a:r>
          </a:p>
        </p:txBody>
      </p:sp>
      <p:sp>
        <p:nvSpPr>
          <p:cNvPr id="2100" name="Text Box 52"/>
          <p:cNvSpPr txBox="1">
            <a:spLocks noChangeArrowheads="1"/>
          </p:cNvSpPr>
          <p:nvPr/>
        </p:nvSpPr>
        <p:spPr bwMode="auto">
          <a:xfrm>
            <a:off x="304800" y="3429000"/>
            <a:ext cx="617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99CCFF"/>
                </a:solidFill>
                <a:latin typeface="Verdana" pitchFamily="34" charset="0"/>
              </a:rPr>
              <a:t>Three Non-technical Points for Today:</a:t>
            </a:r>
          </a:p>
        </p:txBody>
      </p:sp>
      <p:sp>
        <p:nvSpPr>
          <p:cNvPr id="2101" name="Text Box 53"/>
          <p:cNvSpPr txBox="1">
            <a:spLocks noChangeArrowheads="1"/>
          </p:cNvSpPr>
          <p:nvPr/>
        </p:nvSpPr>
        <p:spPr bwMode="auto">
          <a:xfrm>
            <a:off x="685800" y="4038600"/>
            <a:ext cx="7543800" cy="89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pPr>
            <a:r>
              <a:rPr lang="en-US" altLang="en-US" sz="1800">
                <a:solidFill>
                  <a:schemeClr val="bg1"/>
                </a:solidFill>
                <a:latin typeface="Verdana" pitchFamily="34" charset="0"/>
              </a:rPr>
              <a:t>1.  The gospels prophesy the destruction of the Temple (occurred in AD 70) but never mention its fulfillment.</a:t>
            </a:r>
          </a:p>
          <a:p>
            <a:pPr lvl="1">
              <a:lnSpc>
                <a:spcPct val="90000"/>
              </a:lnSpc>
              <a:spcBef>
                <a:spcPct val="20000"/>
              </a:spcBef>
              <a:buFontTx/>
              <a:buChar char="–"/>
            </a:pPr>
            <a:r>
              <a:rPr lang="en-US" altLang="en-US" sz="1800">
                <a:solidFill>
                  <a:schemeClr val="bg1"/>
                </a:solidFill>
                <a:latin typeface="Verdana" pitchFamily="34" charset="0"/>
              </a:rPr>
              <a:t>Matthew 24, Mark 13, Luke 21</a:t>
            </a:r>
          </a:p>
        </p:txBody>
      </p:sp>
      <p:sp>
        <p:nvSpPr>
          <p:cNvPr id="2102" name="Text Box 54"/>
          <p:cNvSpPr txBox="1">
            <a:spLocks noChangeArrowheads="1"/>
          </p:cNvSpPr>
          <p:nvPr/>
        </p:nvSpPr>
        <p:spPr bwMode="auto">
          <a:xfrm>
            <a:off x="685800" y="5105400"/>
            <a:ext cx="647700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pPr>
            <a:r>
              <a:rPr lang="en-US" altLang="en-US" sz="1800">
                <a:solidFill>
                  <a:schemeClr val="bg1"/>
                </a:solidFill>
                <a:latin typeface="Verdana" pitchFamily="34" charset="0"/>
              </a:rPr>
              <a:t>2.  Luke never mentions the death of Paul and Peter in either his gospel or its sequel, the Book of Acts</a:t>
            </a:r>
            <a:endParaRPr lang="en-US" altLang="en-US"/>
          </a:p>
        </p:txBody>
      </p:sp>
      <p:pic>
        <p:nvPicPr>
          <p:cNvPr id="1026" name="Picture 2" descr="C:\Users\mheiser\AppData\Local\Microsoft\Windows\INetCache\IE\B34X446O\CatharCross.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251" y="258762"/>
            <a:ext cx="454549" cy="66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429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99"/>
                                        </p:tgtEl>
                                        <p:attrNameLst>
                                          <p:attrName>style.visibility</p:attrName>
                                        </p:attrNameLst>
                                      </p:cBhvr>
                                      <p:to>
                                        <p:strVal val="visible"/>
                                      </p:to>
                                    </p:set>
                                    <p:animEffect transition="in" filter="dissolve">
                                      <p:cBhvr>
                                        <p:cTn id="7" dur="500"/>
                                        <p:tgtEl>
                                          <p:spTgt spid="20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00"/>
                                        </p:tgtEl>
                                        <p:attrNameLst>
                                          <p:attrName>style.visibility</p:attrName>
                                        </p:attrNameLst>
                                      </p:cBhvr>
                                      <p:to>
                                        <p:strVal val="visible"/>
                                      </p:to>
                                    </p:set>
                                    <p:animEffect transition="in" filter="dissolve">
                                      <p:cBhvr>
                                        <p:cTn id="12" dur="500"/>
                                        <p:tgtEl>
                                          <p:spTgt spid="21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01"/>
                                        </p:tgtEl>
                                        <p:attrNameLst>
                                          <p:attrName>style.visibility</p:attrName>
                                        </p:attrNameLst>
                                      </p:cBhvr>
                                      <p:to>
                                        <p:strVal val="visible"/>
                                      </p:to>
                                    </p:set>
                                    <p:animEffect transition="in" filter="dissolve">
                                      <p:cBhvr>
                                        <p:cTn id="17" dur="500"/>
                                        <p:tgtEl>
                                          <p:spTgt spid="21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02"/>
                                        </p:tgtEl>
                                        <p:attrNameLst>
                                          <p:attrName>style.visibility</p:attrName>
                                        </p:attrNameLst>
                                      </p:cBhvr>
                                      <p:to>
                                        <p:strVal val="visible"/>
                                      </p:to>
                                    </p:set>
                                    <p:animEffect transition="in" filter="dissolve">
                                      <p:cBhvr>
                                        <p:cTn id="22" dur="500"/>
                                        <p:tgtEl>
                                          <p:spTgt spid="2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 grpId="0" autoUpdateAnimBg="0"/>
      <p:bldP spid="2100" grpId="0" autoUpdateAnimBg="0"/>
      <p:bldP spid="2101" grpId="0" autoUpdateAnimBg="0"/>
      <p:bldP spid="2102"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52400" y="9144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33 AD</a:t>
            </a:r>
          </a:p>
        </p:txBody>
      </p:sp>
      <p:sp>
        <p:nvSpPr>
          <p:cNvPr id="3075" name="Line 3"/>
          <p:cNvSpPr>
            <a:spLocks noChangeShapeType="1"/>
          </p:cNvSpPr>
          <p:nvPr/>
        </p:nvSpPr>
        <p:spPr bwMode="auto">
          <a:xfrm>
            <a:off x="0" y="838200"/>
            <a:ext cx="9144000" cy="0"/>
          </a:xfrm>
          <a:prstGeom prst="line">
            <a:avLst/>
          </a:prstGeom>
          <a:noFill/>
          <a:ln w="12700">
            <a:solidFill>
              <a:srgbClr val="CC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7" name="Line 5"/>
          <p:cNvSpPr>
            <a:spLocks noChangeShapeType="1"/>
          </p:cNvSpPr>
          <p:nvPr/>
        </p:nvSpPr>
        <p:spPr bwMode="auto">
          <a:xfrm>
            <a:off x="1219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8" name="Line 6"/>
          <p:cNvSpPr>
            <a:spLocks noChangeShapeType="1"/>
          </p:cNvSpPr>
          <p:nvPr/>
        </p:nvSpPr>
        <p:spPr bwMode="auto">
          <a:xfrm>
            <a:off x="16764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9" name="Line 7"/>
          <p:cNvSpPr>
            <a:spLocks noChangeShapeType="1"/>
          </p:cNvSpPr>
          <p:nvPr/>
        </p:nvSpPr>
        <p:spPr bwMode="auto">
          <a:xfrm>
            <a:off x="228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0" name="Line 8"/>
          <p:cNvSpPr>
            <a:spLocks noChangeShapeType="1"/>
          </p:cNvSpPr>
          <p:nvPr/>
        </p:nvSpPr>
        <p:spPr bwMode="auto">
          <a:xfrm>
            <a:off x="3886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1" name="Line 9"/>
          <p:cNvSpPr>
            <a:spLocks noChangeShapeType="1"/>
          </p:cNvSpPr>
          <p:nvPr/>
        </p:nvSpPr>
        <p:spPr bwMode="auto">
          <a:xfrm>
            <a:off x="8382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2" name="Text Box 10"/>
          <p:cNvSpPr txBox="1">
            <a:spLocks noChangeArrowheads="1"/>
          </p:cNvSpPr>
          <p:nvPr/>
        </p:nvSpPr>
        <p:spPr bwMode="auto">
          <a:xfrm>
            <a:off x="990600" y="10668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 – 80</a:t>
            </a:r>
          </a:p>
        </p:txBody>
      </p:sp>
      <p:sp>
        <p:nvSpPr>
          <p:cNvPr id="3083" name="Text Box 11"/>
          <p:cNvSpPr txBox="1">
            <a:spLocks noChangeArrowheads="1"/>
          </p:cNvSpPr>
          <p:nvPr/>
        </p:nvSpPr>
        <p:spPr bwMode="auto">
          <a:xfrm>
            <a:off x="19812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100</a:t>
            </a:r>
          </a:p>
        </p:txBody>
      </p:sp>
      <p:sp>
        <p:nvSpPr>
          <p:cNvPr id="3084" name="Text Box 12"/>
          <p:cNvSpPr txBox="1">
            <a:spLocks noChangeArrowheads="1"/>
          </p:cNvSpPr>
          <p:nvPr/>
        </p:nvSpPr>
        <p:spPr bwMode="auto">
          <a:xfrm>
            <a:off x="3581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200</a:t>
            </a:r>
          </a:p>
        </p:txBody>
      </p:sp>
      <p:sp>
        <p:nvSpPr>
          <p:cNvPr id="3085" name="Text Box 13"/>
          <p:cNvSpPr txBox="1">
            <a:spLocks noChangeArrowheads="1"/>
          </p:cNvSpPr>
          <p:nvPr/>
        </p:nvSpPr>
        <p:spPr bwMode="auto">
          <a:xfrm>
            <a:off x="685800" y="1524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rgbClr val="FFCC00"/>
                </a:solidFill>
                <a:latin typeface="Tahoma" pitchFamily="34" charset="0"/>
              </a:rPr>
              <a:t>NT Gospels, Acts</a:t>
            </a:r>
          </a:p>
        </p:txBody>
      </p:sp>
      <p:sp>
        <p:nvSpPr>
          <p:cNvPr id="3086" name="Line 14"/>
          <p:cNvSpPr>
            <a:spLocks noChangeShapeType="1"/>
          </p:cNvSpPr>
          <p:nvPr/>
        </p:nvSpPr>
        <p:spPr bwMode="auto">
          <a:xfrm>
            <a:off x="71628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7" name="Line 15"/>
          <p:cNvSpPr>
            <a:spLocks noChangeShapeType="1"/>
          </p:cNvSpPr>
          <p:nvPr/>
        </p:nvSpPr>
        <p:spPr bwMode="auto">
          <a:xfrm>
            <a:off x="609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8" name="Line 16"/>
          <p:cNvSpPr>
            <a:spLocks noChangeShapeType="1"/>
          </p:cNvSpPr>
          <p:nvPr/>
        </p:nvSpPr>
        <p:spPr bwMode="auto">
          <a:xfrm>
            <a:off x="5410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9" name="Text Box 17"/>
          <p:cNvSpPr txBox="1">
            <a:spLocks noChangeArrowheads="1"/>
          </p:cNvSpPr>
          <p:nvPr/>
        </p:nvSpPr>
        <p:spPr bwMode="auto">
          <a:xfrm>
            <a:off x="5105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300</a:t>
            </a:r>
          </a:p>
        </p:txBody>
      </p:sp>
      <p:sp>
        <p:nvSpPr>
          <p:cNvPr id="3090" name="Text Box 18"/>
          <p:cNvSpPr txBox="1">
            <a:spLocks noChangeArrowheads="1"/>
          </p:cNvSpPr>
          <p:nvPr/>
        </p:nvSpPr>
        <p:spPr bwMode="auto">
          <a:xfrm>
            <a:off x="5791200" y="10668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CCFFFF"/>
                </a:solidFill>
                <a:latin typeface="Tahoma" pitchFamily="34" charset="0"/>
              </a:rPr>
              <a:t>325</a:t>
            </a:r>
          </a:p>
        </p:txBody>
      </p:sp>
      <p:sp>
        <p:nvSpPr>
          <p:cNvPr id="3091" name="Text Box 19"/>
          <p:cNvSpPr txBox="1">
            <a:spLocks noChangeArrowheads="1"/>
          </p:cNvSpPr>
          <p:nvPr/>
        </p:nvSpPr>
        <p:spPr bwMode="auto">
          <a:xfrm>
            <a:off x="5715000" y="13716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chemeClr val="bg1"/>
                </a:solidFill>
                <a:latin typeface="Tahoma" pitchFamily="34" charset="0"/>
              </a:rPr>
              <a:t>NICEA</a:t>
            </a:r>
          </a:p>
        </p:txBody>
      </p:sp>
      <p:sp>
        <p:nvSpPr>
          <p:cNvPr id="3092" name="Text Box 20"/>
          <p:cNvSpPr txBox="1">
            <a:spLocks noChangeArrowheads="1"/>
          </p:cNvSpPr>
          <p:nvPr/>
        </p:nvSpPr>
        <p:spPr bwMode="auto">
          <a:xfrm>
            <a:off x="68580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400</a:t>
            </a:r>
          </a:p>
        </p:txBody>
      </p:sp>
      <p:sp>
        <p:nvSpPr>
          <p:cNvPr id="3093" name="Text Box 21"/>
          <p:cNvSpPr txBox="1">
            <a:spLocks noChangeArrowheads="1"/>
          </p:cNvSpPr>
          <p:nvPr/>
        </p:nvSpPr>
        <p:spPr bwMode="auto">
          <a:xfrm>
            <a:off x="80772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500</a:t>
            </a:r>
          </a:p>
        </p:txBody>
      </p:sp>
      <p:sp>
        <p:nvSpPr>
          <p:cNvPr id="3094" name="AutoShape 22"/>
          <p:cNvSpPr>
            <a:spLocks/>
          </p:cNvSpPr>
          <p:nvPr/>
        </p:nvSpPr>
        <p:spPr bwMode="auto">
          <a:xfrm rot="-5377275">
            <a:off x="5629276" y="-531813"/>
            <a:ext cx="315912" cy="2138363"/>
          </a:xfrm>
          <a:prstGeom prst="rightBrace">
            <a:avLst>
              <a:gd name="adj1" fmla="val 56407"/>
              <a:gd name="adj2" fmla="val 50000"/>
            </a:avLst>
          </a:prstGeom>
          <a:noFill/>
          <a:ln w="952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3095" name="Text Box 23"/>
          <p:cNvSpPr txBox="1">
            <a:spLocks noChangeArrowheads="1"/>
          </p:cNvSpPr>
          <p:nvPr/>
        </p:nvSpPr>
        <p:spPr bwMode="auto">
          <a:xfrm>
            <a:off x="5105400" y="152400"/>
            <a:ext cx="403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u="sng">
                <a:solidFill>
                  <a:srgbClr val="FFCC99"/>
                </a:solidFill>
                <a:latin typeface="Verdana" pitchFamily="34" charset="0"/>
              </a:rPr>
              <a:t>Coptic</a:t>
            </a:r>
            <a:r>
              <a:rPr lang="en-US" altLang="en-US" sz="1400">
                <a:solidFill>
                  <a:srgbClr val="FFCC99"/>
                </a:solidFill>
                <a:latin typeface="Verdana" pitchFamily="34" charset="0"/>
              </a:rPr>
              <a:t> Gnostic Gospels (Nag Hammadi)</a:t>
            </a:r>
          </a:p>
        </p:txBody>
      </p:sp>
      <p:sp>
        <p:nvSpPr>
          <p:cNvPr id="3096" name="AutoShape 24"/>
          <p:cNvSpPr>
            <a:spLocks/>
          </p:cNvSpPr>
          <p:nvPr/>
        </p:nvSpPr>
        <p:spPr bwMode="auto">
          <a:xfrm rot="-5377275">
            <a:off x="4035426" y="-531813"/>
            <a:ext cx="315912" cy="2290763"/>
          </a:xfrm>
          <a:prstGeom prst="rightBrace">
            <a:avLst>
              <a:gd name="adj1" fmla="val 60427"/>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3097" name="Text Box 25"/>
          <p:cNvSpPr txBox="1">
            <a:spLocks noChangeArrowheads="1"/>
          </p:cNvSpPr>
          <p:nvPr/>
        </p:nvSpPr>
        <p:spPr bwMode="auto">
          <a:xfrm>
            <a:off x="2895600" y="0"/>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solidFill>
                  <a:srgbClr val="00FFFF"/>
                </a:solidFill>
                <a:latin typeface="Verdana" pitchFamily="34" charset="0"/>
              </a:rPr>
              <a:t>Presumed </a:t>
            </a:r>
            <a:r>
              <a:rPr lang="en-US" altLang="en-US" sz="1400" u="sng">
                <a:solidFill>
                  <a:srgbClr val="00FFFF"/>
                </a:solidFill>
                <a:latin typeface="Verdana" pitchFamily="34" charset="0"/>
              </a:rPr>
              <a:t>Greek</a:t>
            </a:r>
            <a:r>
              <a:rPr lang="en-US" altLang="en-US" sz="1400">
                <a:solidFill>
                  <a:srgbClr val="00FFFF"/>
                </a:solidFill>
                <a:latin typeface="Verdana" pitchFamily="34" charset="0"/>
              </a:rPr>
              <a:t> original</a:t>
            </a:r>
            <a:br>
              <a:rPr lang="en-US" altLang="en-US" sz="1400">
                <a:solidFill>
                  <a:srgbClr val="00FFFF"/>
                </a:solidFill>
                <a:latin typeface="Verdana" pitchFamily="34" charset="0"/>
              </a:rPr>
            </a:br>
            <a:r>
              <a:rPr lang="en-US" altLang="en-US" sz="1400">
                <a:solidFill>
                  <a:srgbClr val="00FFFF"/>
                </a:solidFill>
                <a:latin typeface="Verdana" pitchFamily="34" charset="0"/>
              </a:rPr>
              <a:t> Gnostic gospels</a:t>
            </a:r>
          </a:p>
        </p:txBody>
      </p:sp>
      <p:sp>
        <p:nvSpPr>
          <p:cNvPr id="3098" name="AutoShape 26"/>
          <p:cNvSpPr>
            <a:spLocks/>
          </p:cNvSpPr>
          <p:nvPr/>
        </p:nvSpPr>
        <p:spPr bwMode="auto">
          <a:xfrm rot="-5377275">
            <a:off x="1328737" y="193676"/>
            <a:ext cx="238125" cy="609600"/>
          </a:xfrm>
          <a:prstGeom prst="rightBrace">
            <a:avLst>
              <a:gd name="adj1" fmla="val 21333"/>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3101" name="Line 29"/>
          <p:cNvSpPr>
            <a:spLocks noChangeShapeType="1"/>
          </p:cNvSpPr>
          <p:nvPr/>
        </p:nvSpPr>
        <p:spPr bwMode="auto">
          <a:xfrm flipV="1">
            <a:off x="1524000" y="1295400"/>
            <a:ext cx="0" cy="1676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2" name="Text Box 30"/>
          <p:cNvSpPr txBox="1">
            <a:spLocks noChangeArrowheads="1"/>
          </p:cNvSpPr>
          <p:nvPr/>
        </p:nvSpPr>
        <p:spPr bwMode="auto">
          <a:xfrm>
            <a:off x="228600" y="2971800"/>
            <a:ext cx="2057400" cy="9525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i="1">
                <a:solidFill>
                  <a:schemeClr val="bg1"/>
                </a:solidFill>
                <a:latin typeface="Verdana" pitchFamily="34" charset="0"/>
              </a:rPr>
              <a:t>Epistle of Pseudo-Barnabas</a:t>
            </a:r>
            <a:r>
              <a:rPr lang="en-US" altLang="en-US" sz="1400">
                <a:solidFill>
                  <a:schemeClr val="bg1"/>
                </a:solidFill>
                <a:latin typeface="Verdana" pitchFamily="34" charset="0"/>
              </a:rPr>
              <a:t> (70-79) quotes Gospels of Matthew and Mark</a:t>
            </a:r>
          </a:p>
        </p:txBody>
      </p:sp>
      <p:sp>
        <p:nvSpPr>
          <p:cNvPr id="3103" name="Line 31"/>
          <p:cNvSpPr>
            <a:spLocks noChangeShapeType="1"/>
          </p:cNvSpPr>
          <p:nvPr/>
        </p:nvSpPr>
        <p:spPr bwMode="auto">
          <a:xfrm flipH="1" flipV="1">
            <a:off x="2286000" y="1295400"/>
            <a:ext cx="0" cy="533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4" name="Text Box 32"/>
          <p:cNvSpPr txBox="1">
            <a:spLocks noChangeArrowheads="1"/>
          </p:cNvSpPr>
          <p:nvPr/>
        </p:nvSpPr>
        <p:spPr bwMode="auto">
          <a:xfrm>
            <a:off x="1600200" y="1828800"/>
            <a:ext cx="1447800" cy="9525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i="1">
                <a:solidFill>
                  <a:schemeClr val="bg1"/>
                </a:solidFill>
                <a:latin typeface="Verdana" pitchFamily="34" charset="0"/>
              </a:rPr>
              <a:t>Didache</a:t>
            </a:r>
            <a:r>
              <a:rPr lang="en-US" altLang="en-US" sz="1400">
                <a:solidFill>
                  <a:schemeClr val="bg1"/>
                </a:solidFill>
                <a:latin typeface="Verdana" pitchFamily="34" charset="0"/>
              </a:rPr>
              <a:t> (70-130) quotes Matthew extensively</a:t>
            </a:r>
          </a:p>
        </p:txBody>
      </p:sp>
      <p:cxnSp>
        <p:nvCxnSpPr>
          <p:cNvPr id="3105" name="AutoShape 33"/>
          <p:cNvCxnSpPr>
            <a:cxnSpLocks noChangeShapeType="1"/>
          </p:cNvCxnSpPr>
          <p:nvPr/>
        </p:nvCxnSpPr>
        <p:spPr bwMode="auto">
          <a:xfrm>
            <a:off x="3429000" y="1600200"/>
            <a:ext cx="1676400" cy="990600"/>
          </a:xfrm>
          <a:prstGeom prst="bentConnector3">
            <a:avLst>
              <a:gd name="adj1" fmla="val 50000"/>
            </a:avLst>
          </a:prstGeom>
          <a:noFill/>
          <a:ln w="9525">
            <a:solidFill>
              <a:srgbClr val="FFFF00"/>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07" name="Line 35"/>
          <p:cNvSpPr>
            <a:spLocks noChangeShapeType="1"/>
          </p:cNvSpPr>
          <p:nvPr/>
        </p:nvSpPr>
        <p:spPr bwMode="auto">
          <a:xfrm flipH="1" flipV="1">
            <a:off x="3429000" y="1066800"/>
            <a:ext cx="0" cy="533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8" name="Text Box 36"/>
          <p:cNvSpPr txBox="1">
            <a:spLocks noChangeArrowheads="1"/>
          </p:cNvSpPr>
          <p:nvPr/>
        </p:nvSpPr>
        <p:spPr bwMode="auto">
          <a:xfrm>
            <a:off x="5105400" y="2362200"/>
            <a:ext cx="2590800" cy="9525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Verdana" pitchFamily="34" charset="0"/>
              </a:rPr>
              <a:t>Luke and John are both quoted in the Muratorian Fragment / Canon (170-180 AD)</a:t>
            </a:r>
          </a:p>
        </p:txBody>
      </p:sp>
      <p:sp>
        <p:nvSpPr>
          <p:cNvPr id="3109" name="Line 37"/>
          <p:cNvSpPr>
            <a:spLocks noChangeShapeType="1"/>
          </p:cNvSpPr>
          <p:nvPr/>
        </p:nvSpPr>
        <p:spPr bwMode="auto">
          <a:xfrm flipH="1" flipV="1">
            <a:off x="3124200" y="1066800"/>
            <a:ext cx="0" cy="3124200"/>
          </a:xfrm>
          <a:prstGeom prst="line">
            <a:avLst/>
          </a:prstGeom>
          <a:noFill/>
          <a:ln w="9525">
            <a:solidFill>
              <a:srgbClr val="FFFF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0" name="Text Box 38"/>
          <p:cNvSpPr txBox="1">
            <a:spLocks noChangeArrowheads="1"/>
          </p:cNvSpPr>
          <p:nvPr/>
        </p:nvSpPr>
        <p:spPr bwMode="auto">
          <a:xfrm>
            <a:off x="1828800" y="4191000"/>
            <a:ext cx="3505200" cy="137795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Verdana" pitchFamily="34" charset="0"/>
              </a:rPr>
              <a:t>Polycarp (69-155), a convert of the apostle John, quotes the book of Acts in his own </a:t>
            </a:r>
            <a:r>
              <a:rPr lang="en-US" altLang="en-US" sz="1400" i="1">
                <a:solidFill>
                  <a:schemeClr val="bg1"/>
                </a:solidFill>
                <a:latin typeface="Verdana" pitchFamily="34" charset="0"/>
              </a:rPr>
              <a:t>Epistle to the Philippians</a:t>
            </a:r>
            <a:r>
              <a:rPr lang="en-US" altLang="en-US" sz="1400">
                <a:solidFill>
                  <a:schemeClr val="bg1"/>
                </a:solidFill>
                <a:latin typeface="Verdana" pitchFamily="34" charset="0"/>
              </a:rPr>
              <a:t> (1:2); The </a:t>
            </a:r>
            <a:r>
              <a:rPr lang="en-US" altLang="en-US" sz="1400" i="1">
                <a:solidFill>
                  <a:schemeClr val="bg1"/>
                </a:solidFill>
                <a:latin typeface="Verdana" pitchFamily="34" charset="0"/>
              </a:rPr>
              <a:t>Shepherd of Hermas</a:t>
            </a:r>
            <a:r>
              <a:rPr lang="en-US" altLang="en-US" sz="1400">
                <a:solidFill>
                  <a:schemeClr val="bg1"/>
                </a:solidFill>
                <a:latin typeface="Verdana" pitchFamily="34" charset="0"/>
              </a:rPr>
              <a:t> (100-160) quotes Acts several times.</a:t>
            </a:r>
          </a:p>
        </p:txBody>
      </p:sp>
      <p:sp>
        <p:nvSpPr>
          <p:cNvPr id="3111" name="Text Box 39"/>
          <p:cNvSpPr txBox="1">
            <a:spLocks noChangeArrowheads="1"/>
          </p:cNvSpPr>
          <p:nvPr/>
        </p:nvSpPr>
        <p:spPr bwMode="auto">
          <a:xfrm>
            <a:off x="228600" y="61722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99CCFF"/>
                </a:solidFill>
                <a:latin typeface="Verdana" pitchFamily="34" charset="0"/>
              </a:rPr>
              <a:t>The Four NT Gospels and the Book of</a:t>
            </a:r>
            <a:r>
              <a:rPr lang="en-US" altLang="en-US">
                <a:latin typeface="Verdana" pitchFamily="34" charset="0"/>
              </a:rPr>
              <a:t> </a:t>
            </a:r>
            <a:r>
              <a:rPr lang="en-US" altLang="en-US">
                <a:solidFill>
                  <a:srgbClr val="99CCFF"/>
                </a:solidFill>
                <a:latin typeface="Verdana" pitchFamily="34" charset="0"/>
              </a:rPr>
              <a:t>Acts</a:t>
            </a:r>
          </a:p>
        </p:txBody>
      </p:sp>
      <p:pic>
        <p:nvPicPr>
          <p:cNvPr id="37" name="Picture 2" descr="C:\Users\mheiser\AppData\Local\Microsoft\Windows\INetCache\IE\B34X446O\CatharCross.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251" y="258762"/>
            <a:ext cx="454549" cy="66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22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01"/>
                                        </p:tgtEl>
                                        <p:attrNameLst>
                                          <p:attrName>style.visibility</p:attrName>
                                        </p:attrNameLst>
                                      </p:cBhvr>
                                      <p:to>
                                        <p:strVal val="visible"/>
                                      </p:to>
                                    </p:set>
                                    <p:animEffect transition="in" filter="dissolve">
                                      <p:cBhvr>
                                        <p:cTn id="7" dur="500"/>
                                        <p:tgtEl>
                                          <p:spTgt spid="31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02"/>
                                        </p:tgtEl>
                                        <p:attrNameLst>
                                          <p:attrName>style.visibility</p:attrName>
                                        </p:attrNameLst>
                                      </p:cBhvr>
                                      <p:to>
                                        <p:strVal val="visible"/>
                                      </p:to>
                                    </p:set>
                                    <p:animEffect transition="in" filter="dissolve">
                                      <p:cBhvr>
                                        <p:cTn id="12" dur="500"/>
                                        <p:tgtEl>
                                          <p:spTgt spid="31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03"/>
                                        </p:tgtEl>
                                        <p:attrNameLst>
                                          <p:attrName>style.visibility</p:attrName>
                                        </p:attrNameLst>
                                      </p:cBhvr>
                                      <p:to>
                                        <p:strVal val="visible"/>
                                      </p:to>
                                    </p:set>
                                    <p:animEffect transition="in" filter="dissolve">
                                      <p:cBhvr>
                                        <p:cTn id="17" dur="500"/>
                                        <p:tgtEl>
                                          <p:spTgt spid="31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04"/>
                                        </p:tgtEl>
                                        <p:attrNameLst>
                                          <p:attrName>style.visibility</p:attrName>
                                        </p:attrNameLst>
                                      </p:cBhvr>
                                      <p:to>
                                        <p:strVal val="visible"/>
                                      </p:to>
                                    </p:set>
                                    <p:animEffect transition="in" filter="dissolve">
                                      <p:cBhvr>
                                        <p:cTn id="22" dur="500"/>
                                        <p:tgtEl>
                                          <p:spTgt spid="310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107"/>
                                        </p:tgtEl>
                                        <p:attrNameLst>
                                          <p:attrName>style.visibility</p:attrName>
                                        </p:attrNameLst>
                                      </p:cBhvr>
                                      <p:to>
                                        <p:strVal val="visible"/>
                                      </p:to>
                                    </p:set>
                                    <p:animEffect transition="in" filter="dissolve">
                                      <p:cBhvr>
                                        <p:cTn id="27" dur="500"/>
                                        <p:tgtEl>
                                          <p:spTgt spid="310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105"/>
                                        </p:tgtEl>
                                        <p:attrNameLst>
                                          <p:attrName>style.visibility</p:attrName>
                                        </p:attrNameLst>
                                      </p:cBhvr>
                                      <p:to>
                                        <p:strVal val="visible"/>
                                      </p:to>
                                    </p:set>
                                    <p:animEffect transition="in" filter="dissolve">
                                      <p:cBhvr>
                                        <p:cTn id="32" dur="500"/>
                                        <p:tgtEl>
                                          <p:spTgt spid="310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108"/>
                                        </p:tgtEl>
                                        <p:attrNameLst>
                                          <p:attrName>style.visibility</p:attrName>
                                        </p:attrNameLst>
                                      </p:cBhvr>
                                      <p:to>
                                        <p:strVal val="visible"/>
                                      </p:to>
                                    </p:set>
                                    <p:animEffect transition="in" filter="dissolve">
                                      <p:cBhvr>
                                        <p:cTn id="37" dur="500"/>
                                        <p:tgtEl>
                                          <p:spTgt spid="310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109"/>
                                        </p:tgtEl>
                                        <p:attrNameLst>
                                          <p:attrName>style.visibility</p:attrName>
                                        </p:attrNameLst>
                                      </p:cBhvr>
                                      <p:to>
                                        <p:strVal val="visible"/>
                                      </p:to>
                                    </p:set>
                                    <p:animEffect transition="in" filter="dissolve">
                                      <p:cBhvr>
                                        <p:cTn id="42" dur="500"/>
                                        <p:tgtEl>
                                          <p:spTgt spid="310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110"/>
                                        </p:tgtEl>
                                        <p:attrNameLst>
                                          <p:attrName>style.visibility</p:attrName>
                                        </p:attrNameLst>
                                      </p:cBhvr>
                                      <p:to>
                                        <p:strVal val="visible"/>
                                      </p:to>
                                    </p:set>
                                    <p:animEffect transition="in" filter="dissolve">
                                      <p:cBhvr>
                                        <p:cTn id="47" dur="500"/>
                                        <p:tgtEl>
                                          <p:spTgt spid="3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1" grpId="0" animBg="1"/>
      <p:bldP spid="3102" grpId="0" animBg="1" autoUpdateAnimBg="0"/>
      <p:bldP spid="3103" grpId="0" animBg="1"/>
      <p:bldP spid="3104" grpId="0" animBg="1" autoUpdateAnimBg="0"/>
      <p:bldP spid="3107" grpId="0" animBg="1"/>
      <p:bldP spid="3108" grpId="0" animBg="1" autoUpdateAnimBg="0"/>
      <p:bldP spid="3109" grpId="0" animBg="1"/>
      <p:bldP spid="3110"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52400" y="9144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33 AD</a:t>
            </a:r>
          </a:p>
        </p:txBody>
      </p:sp>
      <p:sp>
        <p:nvSpPr>
          <p:cNvPr id="4099" name="Line 3"/>
          <p:cNvSpPr>
            <a:spLocks noChangeShapeType="1"/>
          </p:cNvSpPr>
          <p:nvPr/>
        </p:nvSpPr>
        <p:spPr bwMode="auto">
          <a:xfrm>
            <a:off x="0" y="838200"/>
            <a:ext cx="9144000" cy="0"/>
          </a:xfrm>
          <a:prstGeom prst="line">
            <a:avLst/>
          </a:prstGeom>
          <a:noFill/>
          <a:ln w="12700">
            <a:solidFill>
              <a:srgbClr val="CC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1" name="Line 5"/>
          <p:cNvSpPr>
            <a:spLocks noChangeShapeType="1"/>
          </p:cNvSpPr>
          <p:nvPr/>
        </p:nvSpPr>
        <p:spPr bwMode="auto">
          <a:xfrm>
            <a:off x="1219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2" name="Line 6"/>
          <p:cNvSpPr>
            <a:spLocks noChangeShapeType="1"/>
          </p:cNvSpPr>
          <p:nvPr/>
        </p:nvSpPr>
        <p:spPr bwMode="auto">
          <a:xfrm>
            <a:off x="16764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3" name="Line 7"/>
          <p:cNvSpPr>
            <a:spLocks noChangeShapeType="1"/>
          </p:cNvSpPr>
          <p:nvPr/>
        </p:nvSpPr>
        <p:spPr bwMode="auto">
          <a:xfrm>
            <a:off x="228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4" name="Line 8"/>
          <p:cNvSpPr>
            <a:spLocks noChangeShapeType="1"/>
          </p:cNvSpPr>
          <p:nvPr/>
        </p:nvSpPr>
        <p:spPr bwMode="auto">
          <a:xfrm>
            <a:off x="3886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5" name="Line 9"/>
          <p:cNvSpPr>
            <a:spLocks noChangeShapeType="1"/>
          </p:cNvSpPr>
          <p:nvPr/>
        </p:nvSpPr>
        <p:spPr bwMode="auto">
          <a:xfrm>
            <a:off x="8382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6" name="Text Box 10"/>
          <p:cNvSpPr txBox="1">
            <a:spLocks noChangeArrowheads="1"/>
          </p:cNvSpPr>
          <p:nvPr/>
        </p:nvSpPr>
        <p:spPr bwMode="auto">
          <a:xfrm>
            <a:off x="990600" y="10668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 – 80</a:t>
            </a:r>
          </a:p>
        </p:txBody>
      </p:sp>
      <p:sp>
        <p:nvSpPr>
          <p:cNvPr id="4107" name="Text Box 11"/>
          <p:cNvSpPr txBox="1">
            <a:spLocks noChangeArrowheads="1"/>
          </p:cNvSpPr>
          <p:nvPr/>
        </p:nvSpPr>
        <p:spPr bwMode="auto">
          <a:xfrm>
            <a:off x="19812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100</a:t>
            </a:r>
          </a:p>
        </p:txBody>
      </p:sp>
      <p:sp>
        <p:nvSpPr>
          <p:cNvPr id="4108" name="Text Box 12"/>
          <p:cNvSpPr txBox="1">
            <a:spLocks noChangeArrowheads="1"/>
          </p:cNvSpPr>
          <p:nvPr/>
        </p:nvSpPr>
        <p:spPr bwMode="auto">
          <a:xfrm>
            <a:off x="3581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200</a:t>
            </a:r>
          </a:p>
        </p:txBody>
      </p:sp>
      <p:sp>
        <p:nvSpPr>
          <p:cNvPr id="4109" name="Text Box 13"/>
          <p:cNvSpPr txBox="1">
            <a:spLocks noChangeArrowheads="1"/>
          </p:cNvSpPr>
          <p:nvPr/>
        </p:nvSpPr>
        <p:spPr bwMode="auto">
          <a:xfrm>
            <a:off x="838200" y="1524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NT Gospels</a:t>
            </a:r>
          </a:p>
        </p:txBody>
      </p:sp>
      <p:sp>
        <p:nvSpPr>
          <p:cNvPr id="4110" name="Line 14"/>
          <p:cNvSpPr>
            <a:spLocks noChangeShapeType="1"/>
          </p:cNvSpPr>
          <p:nvPr/>
        </p:nvSpPr>
        <p:spPr bwMode="auto">
          <a:xfrm>
            <a:off x="71628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1" name="Line 15"/>
          <p:cNvSpPr>
            <a:spLocks noChangeShapeType="1"/>
          </p:cNvSpPr>
          <p:nvPr/>
        </p:nvSpPr>
        <p:spPr bwMode="auto">
          <a:xfrm>
            <a:off x="609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2" name="Line 16"/>
          <p:cNvSpPr>
            <a:spLocks noChangeShapeType="1"/>
          </p:cNvSpPr>
          <p:nvPr/>
        </p:nvSpPr>
        <p:spPr bwMode="auto">
          <a:xfrm>
            <a:off x="5410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3" name="Text Box 17"/>
          <p:cNvSpPr txBox="1">
            <a:spLocks noChangeArrowheads="1"/>
          </p:cNvSpPr>
          <p:nvPr/>
        </p:nvSpPr>
        <p:spPr bwMode="auto">
          <a:xfrm>
            <a:off x="5105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300</a:t>
            </a:r>
          </a:p>
        </p:txBody>
      </p:sp>
      <p:sp>
        <p:nvSpPr>
          <p:cNvPr id="4114" name="Text Box 18"/>
          <p:cNvSpPr txBox="1">
            <a:spLocks noChangeArrowheads="1"/>
          </p:cNvSpPr>
          <p:nvPr/>
        </p:nvSpPr>
        <p:spPr bwMode="auto">
          <a:xfrm>
            <a:off x="5791200" y="10668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CCFFFF"/>
                </a:solidFill>
                <a:latin typeface="Tahoma" pitchFamily="34" charset="0"/>
              </a:rPr>
              <a:t>325</a:t>
            </a:r>
          </a:p>
        </p:txBody>
      </p:sp>
      <p:sp>
        <p:nvSpPr>
          <p:cNvPr id="4115" name="Text Box 19"/>
          <p:cNvSpPr txBox="1">
            <a:spLocks noChangeArrowheads="1"/>
          </p:cNvSpPr>
          <p:nvPr/>
        </p:nvSpPr>
        <p:spPr bwMode="auto">
          <a:xfrm>
            <a:off x="5715000" y="13716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chemeClr val="bg1"/>
                </a:solidFill>
                <a:latin typeface="Tahoma" pitchFamily="34" charset="0"/>
              </a:rPr>
              <a:t>NICEA</a:t>
            </a:r>
          </a:p>
        </p:txBody>
      </p:sp>
      <p:sp>
        <p:nvSpPr>
          <p:cNvPr id="4116" name="Text Box 20"/>
          <p:cNvSpPr txBox="1">
            <a:spLocks noChangeArrowheads="1"/>
          </p:cNvSpPr>
          <p:nvPr/>
        </p:nvSpPr>
        <p:spPr bwMode="auto">
          <a:xfrm>
            <a:off x="68580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400</a:t>
            </a:r>
          </a:p>
        </p:txBody>
      </p:sp>
      <p:sp>
        <p:nvSpPr>
          <p:cNvPr id="4117" name="Text Box 21"/>
          <p:cNvSpPr txBox="1">
            <a:spLocks noChangeArrowheads="1"/>
          </p:cNvSpPr>
          <p:nvPr/>
        </p:nvSpPr>
        <p:spPr bwMode="auto">
          <a:xfrm>
            <a:off x="80772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500</a:t>
            </a:r>
          </a:p>
        </p:txBody>
      </p:sp>
      <p:sp>
        <p:nvSpPr>
          <p:cNvPr id="4118" name="AutoShape 22"/>
          <p:cNvSpPr>
            <a:spLocks/>
          </p:cNvSpPr>
          <p:nvPr/>
        </p:nvSpPr>
        <p:spPr bwMode="auto">
          <a:xfrm rot="-5377275">
            <a:off x="5629276" y="-531813"/>
            <a:ext cx="315912" cy="2138363"/>
          </a:xfrm>
          <a:prstGeom prst="rightBrace">
            <a:avLst>
              <a:gd name="adj1" fmla="val 56407"/>
              <a:gd name="adj2" fmla="val 50000"/>
            </a:avLst>
          </a:prstGeom>
          <a:noFill/>
          <a:ln w="952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4119" name="Text Box 23"/>
          <p:cNvSpPr txBox="1">
            <a:spLocks noChangeArrowheads="1"/>
          </p:cNvSpPr>
          <p:nvPr/>
        </p:nvSpPr>
        <p:spPr bwMode="auto">
          <a:xfrm>
            <a:off x="5105400" y="152400"/>
            <a:ext cx="403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u="sng">
                <a:solidFill>
                  <a:srgbClr val="FFCC99"/>
                </a:solidFill>
                <a:latin typeface="Verdana" pitchFamily="34" charset="0"/>
              </a:rPr>
              <a:t>Coptic</a:t>
            </a:r>
            <a:r>
              <a:rPr lang="en-US" altLang="en-US" sz="1400">
                <a:solidFill>
                  <a:srgbClr val="FFCC99"/>
                </a:solidFill>
                <a:latin typeface="Verdana" pitchFamily="34" charset="0"/>
              </a:rPr>
              <a:t> Gnostic Gospels (Nag Hammadi)</a:t>
            </a:r>
          </a:p>
        </p:txBody>
      </p:sp>
      <p:sp>
        <p:nvSpPr>
          <p:cNvPr id="4120" name="AutoShape 24"/>
          <p:cNvSpPr>
            <a:spLocks/>
          </p:cNvSpPr>
          <p:nvPr/>
        </p:nvSpPr>
        <p:spPr bwMode="auto">
          <a:xfrm rot="-5377275">
            <a:off x="4035426" y="-531813"/>
            <a:ext cx="315912" cy="2290763"/>
          </a:xfrm>
          <a:prstGeom prst="rightBrace">
            <a:avLst>
              <a:gd name="adj1" fmla="val 60427"/>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4121" name="Text Box 25"/>
          <p:cNvSpPr txBox="1">
            <a:spLocks noChangeArrowheads="1"/>
          </p:cNvSpPr>
          <p:nvPr/>
        </p:nvSpPr>
        <p:spPr bwMode="auto">
          <a:xfrm>
            <a:off x="2895600" y="0"/>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solidFill>
                  <a:srgbClr val="00FFFF"/>
                </a:solidFill>
                <a:latin typeface="Verdana" pitchFamily="34" charset="0"/>
              </a:rPr>
              <a:t>Presumed </a:t>
            </a:r>
            <a:r>
              <a:rPr lang="en-US" altLang="en-US" sz="1400" u="sng">
                <a:solidFill>
                  <a:srgbClr val="00FFFF"/>
                </a:solidFill>
                <a:latin typeface="Verdana" pitchFamily="34" charset="0"/>
              </a:rPr>
              <a:t>Greek</a:t>
            </a:r>
            <a:r>
              <a:rPr lang="en-US" altLang="en-US" sz="1400">
                <a:solidFill>
                  <a:srgbClr val="00FFFF"/>
                </a:solidFill>
                <a:latin typeface="Verdana" pitchFamily="34" charset="0"/>
              </a:rPr>
              <a:t> original</a:t>
            </a:r>
            <a:br>
              <a:rPr lang="en-US" altLang="en-US" sz="1400">
                <a:solidFill>
                  <a:srgbClr val="00FFFF"/>
                </a:solidFill>
                <a:latin typeface="Verdana" pitchFamily="34" charset="0"/>
              </a:rPr>
            </a:br>
            <a:r>
              <a:rPr lang="en-US" altLang="en-US" sz="1400">
                <a:solidFill>
                  <a:srgbClr val="00FFFF"/>
                </a:solidFill>
                <a:latin typeface="Verdana" pitchFamily="34" charset="0"/>
              </a:rPr>
              <a:t> Gnostic gospels</a:t>
            </a:r>
          </a:p>
        </p:txBody>
      </p:sp>
      <p:sp>
        <p:nvSpPr>
          <p:cNvPr id="4122" name="AutoShape 26"/>
          <p:cNvSpPr>
            <a:spLocks/>
          </p:cNvSpPr>
          <p:nvPr/>
        </p:nvSpPr>
        <p:spPr bwMode="auto">
          <a:xfrm rot="-5377275">
            <a:off x="1328737" y="193676"/>
            <a:ext cx="238125" cy="609600"/>
          </a:xfrm>
          <a:prstGeom prst="rightBrace">
            <a:avLst>
              <a:gd name="adj1" fmla="val 21333"/>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4123" name="Text Box 27"/>
          <p:cNvSpPr txBox="1">
            <a:spLocks noChangeArrowheads="1"/>
          </p:cNvSpPr>
          <p:nvPr/>
        </p:nvSpPr>
        <p:spPr bwMode="auto">
          <a:xfrm>
            <a:off x="228600" y="60960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99CCFF"/>
                </a:solidFill>
                <a:latin typeface="Verdana" pitchFamily="34" charset="0"/>
              </a:rPr>
              <a:t>The Epistles of Paul – Part 1</a:t>
            </a:r>
          </a:p>
        </p:txBody>
      </p:sp>
      <p:sp>
        <p:nvSpPr>
          <p:cNvPr id="4124" name="Line 28"/>
          <p:cNvSpPr>
            <a:spLocks noChangeShapeType="1"/>
          </p:cNvSpPr>
          <p:nvPr/>
        </p:nvSpPr>
        <p:spPr bwMode="auto">
          <a:xfrm flipV="1">
            <a:off x="1905000" y="1371600"/>
            <a:ext cx="304800" cy="914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5" name="Text Box 29"/>
          <p:cNvSpPr txBox="1">
            <a:spLocks noChangeArrowheads="1"/>
          </p:cNvSpPr>
          <p:nvPr/>
        </p:nvSpPr>
        <p:spPr bwMode="auto">
          <a:xfrm>
            <a:off x="228600" y="2286000"/>
            <a:ext cx="1905000" cy="18129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Romans is cited by  Clement of Rome (95-97), Polycarp (69-155), and the Didache (70-130)</a:t>
            </a:r>
          </a:p>
        </p:txBody>
      </p:sp>
      <p:sp>
        <p:nvSpPr>
          <p:cNvPr id="4126" name="Line 30"/>
          <p:cNvSpPr>
            <a:spLocks noChangeShapeType="1"/>
          </p:cNvSpPr>
          <p:nvPr/>
        </p:nvSpPr>
        <p:spPr bwMode="auto">
          <a:xfrm flipV="1">
            <a:off x="2743200" y="1143000"/>
            <a:ext cx="0" cy="914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7" name="Text Box 31"/>
          <p:cNvSpPr txBox="1">
            <a:spLocks noChangeArrowheads="1"/>
          </p:cNvSpPr>
          <p:nvPr/>
        </p:nvSpPr>
        <p:spPr bwMode="auto">
          <a:xfrm>
            <a:off x="2514600" y="2057400"/>
            <a:ext cx="1905000" cy="156845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1 Corinthians is cited in the Didache and the Shepherd of Hermas (100-160)</a:t>
            </a:r>
          </a:p>
        </p:txBody>
      </p:sp>
      <p:sp>
        <p:nvSpPr>
          <p:cNvPr id="4128" name="Line 32"/>
          <p:cNvSpPr>
            <a:spLocks noChangeShapeType="1"/>
          </p:cNvSpPr>
          <p:nvPr/>
        </p:nvSpPr>
        <p:spPr bwMode="auto">
          <a:xfrm>
            <a:off x="3276600" y="3657600"/>
            <a:ext cx="0" cy="60960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9" name="Text Box 33"/>
          <p:cNvSpPr txBox="1">
            <a:spLocks noChangeArrowheads="1"/>
          </p:cNvSpPr>
          <p:nvPr/>
        </p:nvSpPr>
        <p:spPr bwMode="auto">
          <a:xfrm>
            <a:off x="1905000" y="4267200"/>
            <a:ext cx="2514600" cy="132397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2 Corinthians is cited by Polycarp, the Shepherd of Hermas, and the Epistle of Diognetus (150)</a:t>
            </a:r>
          </a:p>
        </p:txBody>
      </p:sp>
      <p:sp>
        <p:nvSpPr>
          <p:cNvPr id="4131" name="Line 35"/>
          <p:cNvSpPr>
            <a:spLocks noChangeShapeType="1"/>
          </p:cNvSpPr>
          <p:nvPr/>
        </p:nvSpPr>
        <p:spPr bwMode="auto">
          <a:xfrm flipH="1" flipV="1">
            <a:off x="2895600" y="1219200"/>
            <a:ext cx="3048000" cy="12192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2" name="Text Box 36"/>
          <p:cNvSpPr txBox="1">
            <a:spLocks noChangeArrowheads="1"/>
          </p:cNvSpPr>
          <p:nvPr/>
        </p:nvSpPr>
        <p:spPr bwMode="auto">
          <a:xfrm>
            <a:off x="5334000" y="2438400"/>
            <a:ext cx="3429000" cy="59055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Galatians is cited by Polycarp, Diognetus</a:t>
            </a:r>
          </a:p>
        </p:txBody>
      </p:sp>
      <p:sp>
        <p:nvSpPr>
          <p:cNvPr id="4133" name="Text Box 37"/>
          <p:cNvSpPr txBox="1">
            <a:spLocks noChangeArrowheads="1"/>
          </p:cNvSpPr>
          <p:nvPr/>
        </p:nvSpPr>
        <p:spPr bwMode="auto">
          <a:xfrm>
            <a:off x="5334000" y="3352800"/>
            <a:ext cx="3429000" cy="8350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Ephesians and Colossians are cited by Polycarp, Clement, &amp; Ignatius (50-117)</a:t>
            </a:r>
          </a:p>
        </p:txBody>
      </p:sp>
      <p:sp>
        <p:nvSpPr>
          <p:cNvPr id="4134" name="Line 38"/>
          <p:cNvSpPr>
            <a:spLocks noChangeShapeType="1"/>
          </p:cNvSpPr>
          <p:nvPr/>
        </p:nvSpPr>
        <p:spPr bwMode="auto">
          <a:xfrm>
            <a:off x="6858000" y="3048000"/>
            <a:ext cx="0" cy="30480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5" name="Text Box 39"/>
          <p:cNvSpPr txBox="1">
            <a:spLocks noChangeArrowheads="1"/>
          </p:cNvSpPr>
          <p:nvPr/>
        </p:nvSpPr>
        <p:spPr bwMode="auto">
          <a:xfrm>
            <a:off x="5257800" y="4572000"/>
            <a:ext cx="3429000" cy="8350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Philippians is cited by Polycarp, Shepherd of Hermas, and Ignatius</a:t>
            </a:r>
          </a:p>
        </p:txBody>
      </p:sp>
      <p:sp>
        <p:nvSpPr>
          <p:cNvPr id="4136" name="Line 40"/>
          <p:cNvSpPr>
            <a:spLocks noChangeShapeType="1"/>
          </p:cNvSpPr>
          <p:nvPr/>
        </p:nvSpPr>
        <p:spPr bwMode="auto">
          <a:xfrm>
            <a:off x="6858000" y="4191000"/>
            <a:ext cx="0" cy="38100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0" name="Picture 2" descr="C:\Users\mheiser\AppData\Local\Microsoft\Windows\INetCache\IE\B34X446O\CatharCross.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251" y="258762"/>
            <a:ext cx="454549" cy="66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8668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24"/>
                                        </p:tgtEl>
                                        <p:attrNameLst>
                                          <p:attrName>style.visibility</p:attrName>
                                        </p:attrNameLst>
                                      </p:cBhvr>
                                      <p:to>
                                        <p:strVal val="visible"/>
                                      </p:to>
                                    </p:set>
                                    <p:animEffect transition="in" filter="dissolve">
                                      <p:cBhvr>
                                        <p:cTn id="7" dur="500"/>
                                        <p:tgtEl>
                                          <p:spTgt spid="41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25"/>
                                        </p:tgtEl>
                                        <p:attrNameLst>
                                          <p:attrName>style.visibility</p:attrName>
                                        </p:attrNameLst>
                                      </p:cBhvr>
                                      <p:to>
                                        <p:strVal val="visible"/>
                                      </p:to>
                                    </p:set>
                                    <p:animEffect transition="in" filter="dissolve">
                                      <p:cBhvr>
                                        <p:cTn id="12" dur="500"/>
                                        <p:tgtEl>
                                          <p:spTgt spid="41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26"/>
                                        </p:tgtEl>
                                        <p:attrNameLst>
                                          <p:attrName>style.visibility</p:attrName>
                                        </p:attrNameLst>
                                      </p:cBhvr>
                                      <p:to>
                                        <p:strVal val="visible"/>
                                      </p:to>
                                    </p:set>
                                    <p:animEffect transition="in" filter="dissolve">
                                      <p:cBhvr>
                                        <p:cTn id="17" dur="500"/>
                                        <p:tgtEl>
                                          <p:spTgt spid="41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27"/>
                                        </p:tgtEl>
                                        <p:attrNameLst>
                                          <p:attrName>style.visibility</p:attrName>
                                        </p:attrNameLst>
                                      </p:cBhvr>
                                      <p:to>
                                        <p:strVal val="visible"/>
                                      </p:to>
                                    </p:set>
                                    <p:animEffect transition="in" filter="dissolve">
                                      <p:cBhvr>
                                        <p:cTn id="22" dur="500"/>
                                        <p:tgtEl>
                                          <p:spTgt spid="41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28"/>
                                        </p:tgtEl>
                                        <p:attrNameLst>
                                          <p:attrName>style.visibility</p:attrName>
                                        </p:attrNameLst>
                                      </p:cBhvr>
                                      <p:to>
                                        <p:strVal val="visible"/>
                                      </p:to>
                                    </p:set>
                                    <p:animEffect transition="in" filter="dissolve">
                                      <p:cBhvr>
                                        <p:cTn id="27" dur="500"/>
                                        <p:tgtEl>
                                          <p:spTgt spid="41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129"/>
                                        </p:tgtEl>
                                        <p:attrNameLst>
                                          <p:attrName>style.visibility</p:attrName>
                                        </p:attrNameLst>
                                      </p:cBhvr>
                                      <p:to>
                                        <p:strVal val="visible"/>
                                      </p:to>
                                    </p:set>
                                    <p:animEffect transition="in" filter="dissolve">
                                      <p:cBhvr>
                                        <p:cTn id="32" dur="500"/>
                                        <p:tgtEl>
                                          <p:spTgt spid="41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131"/>
                                        </p:tgtEl>
                                        <p:attrNameLst>
                                          <p:attrName>style.visibility</p:attrName>
                                        </p:attrNameLst>
                                      </p:cBhvr>
                                      <p:to>
                                        <p:strVal val="visible"/>
                                      </p:to>
                                    </p:set>
                                    <p:animEffect transition="in" filter="dissolve">
                                      <p:cBhvr>
                                        <p:cTn id="37" dur="500"/>
                                        <p:tgtEl>
                                          <p:spTgt spid="413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132"/>
                                        </p:tgtEl>
                                        <p:attrNameLst>
                                          <p:attrName>style.visibility</p:attrName>
                                        </p:attrNameLst>
                                      </p:cBhvr>
                                      <p:to>
                                        <p:strVal val="visible"/>
                                      </p:to>
                                    </p:set>
                                    <p:animEffect transition="in" filter="dissolve">
                                      <p:cBhvr>
                                        <p:cTn id="42" dur="500"/>
                                        <p:tgtEl>
                                          <p:spTgt spid="413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134"/>
                                        </p:tgtEl>
                                        <p:attrNameLst>
                                          <p:attrName>style.visibility</p:attrName>
                                        </p:attrNameLst>
                                      </p:cBhvr>
                                      <p:to>
                                        <p:strVal val="visible"/>
                                      </p:to>
                                    </p:set>
                                    <p:animEffect transition="in" filter="dissolve">
                                      <p:cBhvr>
                                        <p:cTn id="47" dur="500"/>
                                        <p:tgtEl>
                                          <p:spTgt spid="413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133"/>
                                        </p:tgtEl>
                                        <p:attrNameLst>
                                          <p:attrName>style.visibility</p:attrName>
                                        </p:attrNameLst>
                                      </p:cBhvr>
                                      <p:to>
                                        <p:strVal val="visible"/>
                                      </p:to>
                                    </p:set>
                                    <p:animEffect transition="in" filter="dissolve">
                                      <p:cBhvr>
                                        <p:cTn id="52" dur="500"/>
                                        <p:tgtEl>
                                          <p:spTgt spid="413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4136"/>
                                        </p:tgtEl>
                                        <p:attrNameLst>
                                          <p:attrName>style.visibility</p:attrName>
                                        </p:attrNameLst>
                                      </p:cBhvr>
                                      <p:to>
                                        <p:strVal val="visible"/>
                                      </p:to>
                                    </p:set>
                                    <p:animEffect transition="in" filter="dissolve">
                                      <p:cBhvr>
                                        <p:cTn id="57" dur="500"/>
                                        <p:tgtEl>
                                          <p:spTgt spid="413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4135"/>
                                        </p:tgtEl>
                                        <p:attrNameLst>
                                          <p:attrName>style.visibility</p:attrName>
                                        </p:attrNameLst>
                                      </p:cBhvr>
                                      <p:to>
                                        <p:strVal val="visible"/>
                                      </p:to>
                                    </p:set>
                                    <p:animEffect transition="in" filter="dissolve">
                                      <p:cBhvr>
                                        <p:cTn id="62" dur="500"/>
                                        <p:tgtEl>
                                          <p:spTgt spid="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4" grpId="0" animBg="1"/>
      <p:bldP spid="4125" grpId="0" animBg="1" autoUpdateAnimBg="0"/>
      <p:bldP spid="4126" grpId="0" animBg="1"/>
      <p:bldP spid="4127" grpId="0" animBg="1" autoUpdateAnimBg="0"/>
      <p:bldP spid="4128" grpId="0" animBg="1"/>
      <p:bldP spid="4129" grpId="0" animBg="1" autoUpdateAnimBg="0"/>
      <p:bldP spid="4131" grpId="0" animBg="1"/>
      <p:bldP spid="4132" grpId="0" animBg="1" autoUpdateAnimBg="0"/>
      <p:bldP spid="4133" grpId="0" animBg="1" autoUpdateAnimBg="0"/>
      <p:bldP spid="4134" grpId="0" animBg="1"/>
      <p:bldP spid="4135" grpId="0" animBg="1" autoUpdateAnimBg="0"/>
      <p:bldP spid="413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52400" y="9144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33 AD</a:t>
            </a:r>
          </a:p>
        </p:txBody>
      </p:sp>
      <p:sp>
        <p:nvSpPr>
          <p:cNvPr id="26627" name="Line 3"/>
          <p:cNvSpPr>
            <a:spLocks noChangeShapeType="1"/>
          </p:cNvSpPr>
          <p:nvPr/>
        </p:nvSpPr>
        <p:spPr bwMode="auto">
          <a:xfrm>
            <a:off x="0" y="838200"/>
            <a:ext cx="9144000" cy="0"/>
          </a:xfrm>
          <a:prstGeom prst="line">
            <a:avLst/>
          </a:prstGeom>
          <a:noFill/>
          <a:ln w="12700">
            <a:solidFill>
              <a:srgbClr val="CC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29" name="Line 5"/>
          <p:cNvSpPr>
            <a:spLocks noChangeShapeType="1"/>
          </p:cNvSpPr>
          <p:nvPr/>
        </p:nvSpPr>
        <p:spPr bwMode="auto">
          <a:xfrm>
            <a:off x="1219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0" name="Line 6"/>
          <p:cNvSpPr>
            <a:spLocks noChangeShapeType="1"/>
          </p:cNvSpPr>
          <p:nvPr/>
        </p:nvSpPr>
        <p:spPr bwMode="auto">
          <a:xfrm>
            <a:off x="16764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1" name="Line 7"/>
          <p:cNvSpPr>
            <a:spLocks noChangeShapeType="1"/>
          </p:cNvSpPr>
          <p:nvPr/>
        </p:nvSpPr>
        <p:spPr bwMode="auto">
          <a:xfrm>
            <a:off x="228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2" name="Line 8"/>
          <p:cNvSpPr>
            <a:spLocks noChangeShapeType="1"/>
          </p:cNvSpPr>
          <p:nvPr/>
        </p:nvSpPr>
        <p:spPr bwMode="auto">
          <a:xfrm>
            <a:off x="3886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3" name="Line 9"/>
          <p:cNvSpPr>
            <a:spLocks noChangeShapeType="1"/>
          </p:cNvSpPr>
          <p:nvPr/>
        </p:nvSpPr>
        <p:spPr bwMode="auto">
          <a:xfrm>
            <a:off x="8382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4" name="Text Box 10"/>
          <p:cNvSpPr txBox="1">
            <a:spLocks noChangeArrowheads="1"/>
          </p:cNvSpPr>
          <p:nvPr/>
        </p:nvSpPr>
        <p:spPr bwMode="auto">
          <a:xfrm>
            <a:off x="990600" y="10668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 – 80</a:t>
            </a:r>
          </a:p>
        </p:txBody>
      </p:sp>
      <p:sp>
        <p:nvSpPr>
          <p:cNvPr id="26635" name="Text Box 11"/>
          <p:cNvSpPr txBox="1">
            <a:spLocks noChangeArrowheads="1"/>
          </p:cNvSpPr>
          <p:nvPr/>
        </p:nvSpPr>
        <p:spPr bwMode="auto">
          <a:xfrm>
            <a:off x="19812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100</a:t>
            </a:r>
          </a:p>
        </p:txBody>
      </p:sp>
      <p:sp>
        <p:nvSpPr>
          <p:cNvPr id="26636" name="Text Box 12"/>
          <p:cNvSpPr txBox="1">
            <a:spLocks noChangeArrowheads="1"/>
          </p:cNvSpPr>
          <p:nvPr/>
        </p:nvSpPr>
        <p:spPr bwMode="auto">
          <a:xfrm>
            <a:off x="3581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200</a:t>
            </a:r>
          </a:p>
        </p:txBody>
      </p:sp>
      <p:sp>
        <p:nvSpPr>
          <p:cNvPr id="26637" name="Text Box 13"/>
          <p:cNvSpPr txBox="1">
            <a:spLocks noChangeArrowheads="1"/>
          </p:cNvSpPr>
          <p:nvPr/>
        </p:nvSpPr>
        <p:spPr bwMode="auto">
          <a:xfrm>
            <a:off x="838200" y="1524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NT Gospels</a:t>
            </a:r>
          </a:p>
        </p:txBody>
      </p:sp>
      <p:sp>
        <p:nvSpPr>
          <p:cNvPr id="26638" name="Line 14"/>
          <p:cNvSpPr>
            <a:spLocks noChangeShapeType="1"/>
          </p:cNvSpPr>
          <p:nvPr/>
        </p:nvSpPr>
        <p:spPr bwMode="auto">
          <a:xfrm>
            <a:off x="71628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9" name="Line 15"/>
          <p:cNvSpPr>
            <a:spLocks noChangeShapeType="1"/>
          </p:cNvSpPr>
          <p:nvPr/>
        </p:nvSpPr>
        <p:spPr bwMode="auto">
          <a:xfrm>
            <a:off x="609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0" name="Line 16"/>
          <p:cNvSpPr>
            <a:spLocks noChangeShapeType="1"/>
          </p:cNvSpPr>
          <p:nvPr/>
        </p:nvSpPr>
        <p:spPr bwMode="auto">
          <a:xfrm>
            <a:off x="5410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1" name="Text Box 17"/>
          <p:cNvSpPr txBox="1">
            <a:spLocks noChangeArrowheads="1"/>
          </p:cNvSpPr>
          <p:nvPr/>
        </p:nvSpPr>
        <p:spPr bwMode="auto">
          <a:xfrm>
            <a:off x="5105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300</a:t>
            </a:r>
          </a:p>
        </p:txBody>
      </p:sp>
      <p:sp>
        <p:nvSpPr>
          <p:cNvPr id="26642" name="Text Box 18"/>
          <p:cNvSpPr txBox="1">
            <a:spLocks noChangeArrowheads="1"/>
          </p:cNvSpPr>
          <p:nvPr/>
        </p:nvSpPr>
        <p:spPr bwMode="auto">
          <a:xfrm>
            <a:off x="5791200" y="10668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CCFFFF"/>
                </a:solidFill>
                <a:latin typeface="Tahoma" pitchFamily="34" charset="0"/>
              </a:rPr>
              <a:t>325</a:t>
            </a:r>
          </a:p>
        </p:txBody>
      </p:sp>
      <p:sp>
        <p:nvSpPr>
          <p:cNvPr id="26643" name="Text Box 19"/>
          <p:cNvSpPr txBox="1">
            <a:spLocks noChangeArrowheads="1"/>
          </p:cNvSpPr>
          <p:nvPr/>
        </p:nvSpPr>
        <p:spPr bwMode="auto">
          <a:xfrm>
            <a:off x="5715000" y="13716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chemeClr val="bg1"/>
                </a:solidFill>
                <a:latin typeface="Tahoma" pitchFamily="34" charset="0"/>
              </a:rPr>
              <a:t>NICEA</a:t>
            </a:r>
          </a:p>
        </p:txBody>
      </p:sp>
      <p:sp>
        <p:nvSpPr>
          <p:cNvPr id="26644" name="Text Box 20"/>
          <p:cNvSpPr txBox="1">
            <a:spLocks noChangeArrowheads="1"/>
          </p:cNvSpPr>
          <p:nvPr/>
        </p:nvSpPr>
        <p:spPr bwMode="auto">
          <a:xfrm>
            <a:off x="68580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400</a:t>
            </a:r>
          </a:p>
        </p:txBody>
      </p:sp>
      <p:sp>
        <p:nvSpPr>
          <p:cNvPr id="26645" name="Text Box 21"/>
          <p:cNvSpPr txBox="1">
            <a:spLocks noChangeArrowheads="1"/>
          </p:cNvSpPr>
          <p:nvPr/>
        </p:nvSpPr>
        <p:spPr bwMode="auto">
          <a:xfrm>
            <a:off x="80772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500</a:t>
            </a:r>
          </a:p>
        </p:txBody>
      </p:sp>
      <p:sp>
        <p:nvSpPr>
          <p:cNvPr id="26646" name="AutoShape 22"/>
          <p:cNvSpPr>
            <a:spLocks/>
          </p:cNvSpPr>
          <p:nvPr/>
        </p:nvSpPr>
        <p:spPr bwMode="auto">
          <a:xfrm rot="-5377275">
            <a:off x="5629276" y="-531813"/>
            <a:ext cx="315912" cy="2138363"/>
          </a:xfrm>
          <a:prstGeom prst="rightBrace">
            <a:avLst>
              <a:gd name="adj1" fmla="val 56407"/>
              <a:gd name="adj2" fmla="val 50000"/>
            </a:avLst>
          </a:prstGeom>
          <a:noFill/>
          <a:ln w="952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6647" name="Text Box 23"/>
          <p:cNvSpPr txBox="1">
            <a:spLocks noChangeArrowheads="1"/>
          </p:cNvSpPr>
          <p:nvPr/>
        </p:nvSpPr>
        <p:spPr bwMode="auto">
          <a:xfrm>
            <a:off x="5105400" y="152400"/>
            <a:ext cx="403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u="sng">
                <a:solidFill>
                  <a:srgbClr val="FFCC99"/>
                </a:solidFill>
                <a:latin typeface="Verdana" pitchFamily="34" charset="0"/>
              </a:rPr>
              <a:t>Coptic</a:t>
            </a:r>
            <a:r>
              <a:rPr lang="en-US" altLang="en-US" sz="1400">
                <a:solidFill>
                  <a:srgbClr val="FFCC99"/>
                </a:solidFill>
                <a:latin typeface="Verdana" pitchFamily="34" charset="0"/>
              </a:rPr>
              <a:t> Gnostic Gospels (Nag Hammadi)</a:t>
            </a:r>
          </a:p>
        </p:txBody>
      </p:sp>
      <p:sp>
        <p:nvSpPr>
          <p:cNvPr id="26648" name="AutoShape 24"/>
          <p:cNvSpPr>
            <a:spLocks/>
          </p:cNvSpPr>
          <p:nvPr/>
        </p:nvSpPr>
        <p:spPr bwMode="auto">
          <a:xfrm rot="-5377275">
            <a:off x="4035426" y="-531813"/>
            <a:ext cx="315912" cy="2290763"/>
          </a:xfrm>
          <a:prstGeom prst="rightBrace">
            <a:avLst>
              <a:gd name="adj1" fmla="val 60427"/>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6649" name="Text Box 25"/>
          <p:cNvSpPr txBox="1">
            <a:spLocks noChangeArrowheads="1"/>
          </p:cNvSpPr>
          <p:nvPr/>
        </p:nvSpPr>
        <p:spPr bwMode="auto">
          <a:xfrm>
            <a:off x="2895600" y="0"/>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solidFill>
                  <a:srgbClr val="00FFFF"/>
                </a:solidFill>
                <a:latin typeface="Verdana" pitchFamily="34" charset="0"/>
              </a:rPr>
              <a:t>Presumed </a:t>
            </a:r>
            <a:r>
              <a:rPr lang="en-US" altLang="en-US" sz="1400" u="sng">
                <a:solidFill>
                  <a:srgbClr val="00FFFF"/>
                </a:solidFill>
                <a:latin typeface="Verdana" pitchFamily="34" charset="0"/>
              </a:rPr>
              <a:t>Greek</a:t>
            </a:r>
            <a:r>
              <a:rPr lang="en-US" altLang="en-US" sz="1400">
                <a:solidFill>
                  <a:srgbClr val="00FFFF"/>
                </a:solidFill>
                <a:latin typeface="Verdana" pitchFamily="34" charset="0"/>
              </a:rPr>
              <a:t> original</a:t>
            </a:r>
            <a:br>
              <a:rPr lang="en-US" altLang="en-US" sz="1400">
                <a:solidFill>
                  <a:srgbClr val="00FFFF"/>
                </a:solidFill>
                <a:latin typeface="Verdana" pitchFamily="34" charset="0"/>
              </a:rPr>
            </a:br>
            <a:r>
              <a:rPr lang="en-US" altLang="en-US" sz="1400">
                <a:solidFill>
                  <a:srgbClr val="00FFFF"/>
                </a:solidFill>
                <a:latin typeface="Verdana" pitchFamily="34" charset="0"/>
              </a:rPr>
              <a:t> Gnostic gospels</a:t>
            </a:r>
          </a:p>
        </p:txBody>
      </p:sp>
      <p:sp>
        <p:nvSpPr>
          <p:cNvPr id="26650" name="AutoShape 26"/>
          <p:cNvSpPr>
            <a:spLocks/>
          </p:cNvSpPr>
          <p:nvPr/>
        </p:nvSpPr>
        <p:spPr bwMode="auto">
          <a:xfrm rot="-5377275">
            <a:off x="1328737" y="193676"/>
            <a:ext cx="238125" cy="609600"/>
          </a:xfrm>
          <a:prstGeom prst="rightBrace">
            <a:avLst>
              <a:gd name="adj1" fmla="val 21333"/>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6651" name="Text Box 27"/>
          <p:cNvSpPr txBox="1">
            <a:spLocks noChangeArrowheads="1"/>
          </p:cNvSpPr>
          <p:nvPr/>
        </p:nvSpPr>
        <p:spPr bwMode="auto">
          <a:xfrm>
            <a:off x="228600" y="60960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99CCFF"/>
                </a:solidFill>
                <a:latin typeface="Verdana" pitchFamily="34" charset="0"/>
              </a:rPr>
              <a:t>The Epistles of Paul – Part 2</a:t>
            </a:r>
          </a:p>
        </p:txBody>
      </p:sp>
      <p:sp>
        <p:nvSpPr>
          <p:cNvPr id="26652" name="Line 28"/>
          <p:cNvSpPr>
            <a:spLocks noChangeShapeType="1"/>
          </p:cNvSpPr>
          <p:nvPr/>
        </p:nvSpPr>
        <p:spPr bwMode="auto">
          <a:xfrm flipV="1">
            <a:off x="1905000" y="1219200"/>
            <a:ext cx="685800" cy="10668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3" name="Text Box 29"/>
          <p:cNvSpPr txBox="1">
            <a:spLocks noChangeArrowheads="1"/>
          </p:cNvSpPr>
          <p:nvPr/>
        </p:nvSpPr>
        <p:spPr bwMode="auto">
          <a:xfrm>
            <a:off x="228600" y="2286000"/>
            <a:ext cx="1905000" cy="20574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1 and 2 Thessalonians is cited in the Shepherd of Hermas, the Didache, Polycarp, and Ignatius</a:t>
            </a:r>
          </a:p>
        </p:txBody>
      </p:sp>
      <p:sp>
        <p:nvSpPr>
          <p:cNvPr id="26654" name="Line 30"/>
          <p:cNvSpPr>
            <a:spLocks noChangeShapeType="1"/>
          </p:cNvSpPr>
          <p:nvPr/>
        </p:nvSpPr>
        <p:spPr bwMode="auto">
          <a:xfrm flipH="1" flipV="1">
            <a:off x="2362200" y="1295400"/>
            <a:ext cx="381000" cy="7620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5" name="Text Box 31"/>
          <p:cNvSpPr txBox="1">
            <a:spLocks noChangeArrowheads="1"/>
          </p:cNvSpPr>
          <p:nvPr/>
        </p:nvSpPr>
        <p:spPr bwMode="auto">
          <a:xfrm>
            <a:off x="2514600" y="2057400"/>
            <a:ext cx="1905000" cy="20574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1 Timothy and Titus are cited repeatedly by Clement; also cited in the Didache (1 Timothy) and the Shpeherd</a:t>
            </a:r>
          </a:p>
        </p:txBody>
      </p:sp>
      <p:sp>
        <p:nvSpPr>
          <p:cNvPr id="26657" name="Text Box 33"/>
          <p:cNvSpPr txBox="1">
            <a:spLocks noChangeArrowheads="1"/>
          </p:cNvSpPr>
          <p:nvPr/>
        </p:nvSpPr>
        <p:spPr bwMode="auto">
          <a:xfrm>
            <a:off x="304800" y="4800600"/>
            <a:ext cx="2971800" cy="8350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Ignatius makes allusions to the personal letter to Philemon</a:t>
            </a:r>
          </a:p>
        </p:txBody>
      </p:sp>
      <p:sp>
        <p:nvSpPr>
          <p:cNvPr id="26664" name="Line 40"/>
          <p:cNvSpPr>
            <a:spLocks noChangeShapeType="1"/>
          </p:cNvSpPr>
          <p:nvPr/>
        </p:nvSpPr>
        <p:spPr bwMode="auto">
          <a:xfrm>
            <a:off x="1447800" y="4343400"/>
            <a:ext cx="0" cy="45720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4" name="Picture 2" descr="C:\Users\mheiser\AppData\Local\Microsoft\Windows\INetCache\IE\B34X446O\CatharCross.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251" y="258762"/>
            <a:ext cx="454549" cy="66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6662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52"/>
                                        </p:tgtEl>
                                        <p:attrNameLst>
                                          <p:attrName>style.visibility</p:attrName>
                                        </p:attrNameLst>
                                      </p:cBhvr>
                                      <p:to>
                                        <p:strVal val="visible"/>
                                      </p:to>
                                    </p:set>
                                    <p:animEffect transition="in" filter="dissolve">
                                      <p:cBhvr>
                                        <p:cTn id="7" dur="500"/>
                                        <p:tgtEl>
                                          <p:spTgt spid="26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653"/>
                                        </p:tgtEl>
                                        <p:attrNameLst>
                                          <p:attrName>style.visibility</p:attrName>
                                        </p:attrNameLst>
                                      </p:cBhvr>
                                      <p:to>
                                        <p:strVal val="visible"/>
                                      </p:to>
                                    </p:set>
                                    <p:animEffect transition="in" filter="dissolve">
                                      <p:cBhvr>
                                        <p:cTn id="12" dur="500"/>
                                        <p:tgtEl>
                                          <p:spTgt spid="266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654"/>
                                        </p:tgtEl>
                                        <p:attrNameLst>
                                          <p:attrName>style.visibility</p:attrName>
                                        </p:attrNameLst>
                                      </p:cBhvr>
                                      <p:to>
                                        <p:strVal val="visible"/>
                                      </p:to>
                                    </p:set>
                                    <p:animEffect transition="in" filter="dissolve">
                                      <p:cBhvr>
                                        <p:cTn id="17" dur="500"/>
                                        <p:tgtEl>
                                          <p:spTgt spid="2665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655"/>
                                        </p:tgtEl>
                                        <p:attrNameLst>
                                          <p:attrName>style.visibility</p:attrName>
                                        </p:attrNameLst>
                                      </p:cBhvr>
                                      <p:to>
                                        <p:strVal val="visible"/>
                                      </p:to>
                                    </p:set>
                                    <p:animEffect transition="in" filter="dissolve">
                                      <p:cBhvr>
                                        <p:cTn id="22" dur="500"/>
                                        <p:tgtEl>
                                          <p:spTgt spid="2665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6664"/>
                                        </p:tgtEl>
                                        <p:attrNameLst>
                                          <p:attrName>style.visibility</p:attrName>
                                        </p:attrNameLst>
                                      </p:cBhvr>
                                      <p:to>
                                        <p:strVal val="visible"/>
                                      </p:to>
                                    </p:set>
                                    <p:animEffect transition="in" filter="dissolve">
                                      <p:cBhvr>
                                        <p:cTn id="27" dur="500"/>
                                        <p:tgtEl>
                                          <p:spTgt spid="266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657"/>
                                        </p:tgtEl>
                                        <p:attrNameLst>
                                          <p:attrName>style.visibility</p:attrName>
                                        </p:attrNameLst>
                                      </p:cBhvr>
                                      <p:to>
                                        <p:strVal val="visible"/>
                                      </p:to>
                                    </p:set>
                                    <p:animEffect transition="in" filter="dissolve">
                                      <p:cBhvr>
                                        <p:cTn id="32" dur="500"/>
                                        <p:tgtEl>
                                          <p:spTgt spid="26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2" grpId="0" animBg="1"/>
      <p:bldP spid="26653" grpId="0" animBg="1" autoUpdateAnimBg="0"/>
      <p:bldP spid="26654" grpId="0" animBg="1"/>
      <p:bldP spid="26655" grpId="0" animBg="1" autoUpdateAnimBg="0"/>
      <p:bldP spid="26657" grpId="0" animBg="1" autoUpdateAnimBg="0"/>
      <p:bldP spid="2666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52400" y="9144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33 AD</a:t>
            </a:r>
          </a:p>
        </p:txBody>
      </p:sp>
      <p:sp>
        <p:nvSpPr>
          <p:cNvPr id="27651" name="Line 3"/>
          <p:cNvSpPr>
            <a:spLocks noChangeShapeType="1"/>
          </p:cNvSpPr>
          <p:nvPr/>
        </p:nvSpPr>
        <p:spPr bwMode="auto">
          <a:xfrm>
            <a:off x="0" y="838200"/>
            <a:ext cx="9144000" cy="0"/>
          </a:xfrm>
          <a:prstGeom prst="line">
            <a:avLst/>
          </a:prstGeom>
          <a:noFill/>
          <a:ln w="12700">
            <a:solidFill>
              <a:srgbClr val="CC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3" name="Line 5"/>
          <p:cNvSpPr>
            <a:spLocks noChangeShapeType="1"/>
          </p:cNvSpPr>
          <p:nvPr/>
        </p:nvSpPr>
        <p:spPr bwMode="auto">
          <a:xfrm>
            <a:off x="1219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4" name="Line 6"/>
          <p:cNvSpPr>
            <a:spLocks noChangeShapeType="1"/>
          </p:cNvSpPr>
          <p:nvPr/>
        </p:nvSpPr>
        <p:spPr bwMode="auto">
          <a:xfrm>
            <a:off x="16764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5" name="Line 7"/>
          <p:cNvSpPr>
            <a:spLocks noChangeShapeType="1"/>
          </p:cNvSpPr>
          <p:nvPr/>
        </p:nvSpPr>
        <p:spPr bwMode="auto">
          <a:xfrm>
            <a:off x="228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6" name="Line 8"/>
          <p:cNvSpPr>
            <a:spLocks noChangeShapeType="1"/>
          </p:cNvSpPr>
          <p:nvPr/>
        </p:nvSpPr>
        <p:spPr bwMode="auto">
          <a:xfrm>
            <a:off x="3886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7" name="Line 9"/>
          <p:cNvSpPr>
            <a:spLocks noChangeShapeType="1"/>
          </p:cNvSpPr>
          <p:nvPr/>
        </p:nvSpPr>
        <p:spPr bwMode="auto">
          <a:xfrm>
            <a:off x="8382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8" name="Text Box 10"/>
          <p:cNvSpPr txBox="1">
            <a:spLocks noChangeArrowheads="1"/>
          </p:cNvSpPr>
          <p:nvPr/>
        </p:nvSpPr>
        <p:spPr bwMode="auto">
          <a:xfrm>
            <a:off x="990600" y="10668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 – 80</a:t>
            </a:r>
          </a:p>
        </p:txBody>
      </p:sp>
      <p:sp>
        <p:nvSpPr>
          <p:cNvPr id="27659" name="Text Box 11"/>
          <p:cNvSpPr txBox="1">
            <a:spLocks noChangeArrowheads="1"/>
          </p:cNvSpPr>
          <p:nvPr/>
        </p:nvSpPr>
        <p:spPr bwMode="auto">
          <a:xfrm>
            <a:off x="19812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100</a:t>
            </a:r>
          </a:p>
        </p:txBody>
      </p:sp>
      <p:sp>
        <p:nvSpPr>
          <p:cNvPr id="27660" name="Text Box 12"/>
          <p:cNvSpPr txBox="1">
            <a:spLocks noChangeArrowheads="1"/>
          </p:cNvSpPr>
          <p:nvPr/>
        </p:nvSpPr>
        <p:spPr bwMode="auto">
          <a:xfrm>
            <a:off x="3581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200</a:t>
            </a:r>
          </a:p>
        </p:txBody>
      </p:sp>
      <p:sp>
        <p:nvSpPr>
          <p:cNvPr id="27661" name="Text Box 13"/>
          <p:cNvSpPr txBox="1">
            <a:spLocks noChangeArrowheads="1"/>
          </p:cNvSpPr>
          <p:nvPr/>
        </p:nvSpPr>
        <p:spPr bwMode="auto">
          <a:xfrm>
            <a:off x="838200" y="1524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NT Gospels</a:t>
            </a:r>
          </a:p>
        </p:txBody>
      </p:sp>
      <p:sp>
        <p:nvSpPr>
          <p:cNvPr id="27662" name="Line 14"/>
          <p:cNvSpPr>
            <a:spLocks noChangeShapeType="1"/>
          </p:cNvSpPr>
          <p:nvPr/>
        </p:nvSpPr>
        <p:spPr bwMode="auto">
          <a:xfrm>
            <a:off x="71628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3" name="Line 15"/>
          <p:cNvSpPr>
            <a:spLocks noChangeShapeType="1"/>
          </p:cNvSpPr>
          <p:nvPr/>
        </p:nvSpPr>
        <p:spPr bwMode="auto">
          <a:xfrm>
            <a:off x="609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4" name="Line 16"/>
          <p:cNvSpPr>
            <a:spLocks noChangeShapeType="1"/>
          </p:cNvSpPr>
          <p:nvPr/>
        </p:nvSpPr>
        <p:spPr bwMode="auto">
          <a:xfrm>
            <a:off x="5410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5" name="Text Box 17"/>
          <p:cNvSpPr txBox="1">
            <a:spLocks noChangeArrowheads="1"/>
          </p:cNvSpPr>
          <p:nvPr/>
        </p:nvSpPr>
        <p:spPr bwMode="auto">
          <a:xfrm>
            <a:off x="5105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300</a:t>
            </a:r>
          </a:p>
        </p:txBody>
      </p:sp>
      <p:sp>
        <p:nvSpPr>
          <p:cNvPr id="27666" name="Text Box 18"/>
          <p:cNvSpPr txBox="1">
            <a:spLocks noChangeArrowheads="1"/>
          </p:cNvSpPr>
          <p:nvPr/>
        </p:nvSpPr>
        <p:spPr bwMode="auto">
          <a:xfrm>
            <a:off x="5791200" y="10668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CCFFFF"/>
                </a:solidFill>
                <a:latin typeface="Tahoma" pitchFamily="34" charset="0"/>
              </a:rPr>
              <a:t>325</a:t>
            </a:r>
          </a:p>
        </p:txBody>
      </p:sp>
      <p:sp>
        <p:nvSpPr>
          <p:cNvPr id="27667" name="Text Box 19"/>
          <p:cNvSpPr txBox="1">
            <a:spLocks noChangeArrowheads="1"/>
          </p:cNvSpPr>
          <p:nvPr/>
        </p:nvSpPr>
        <p:spPr bwMode="auto">
          <a:xfrm>
            <a:off x="5715000" y="13716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chemeClr val="bg1"/>
                </a:solidFill>
                <a:latin typeface="Tahoma" pitchFamily="34" charset="0"/>
              </a:rPr>
              <a:t>NICEA</a:t>
            </a:r>
          </a:p>
        </p:txBody>
      </p:sp>
      <p:sp>
        <p:nvSpPr>
          <p:cNvPr id="27668" name="Text Box 20"/>
          <p:cNvSpPr txBox="1">
            <a:spLocks noChangeArrowheads="1"/>
          </p:cNvSpPr>
          <p:nvPr/>
        </p:nvSpPr>
        <p:spPr bwMode="auto">
          <a:xfrm>
            <a:off x="68580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400</a:t>
            </a:r>
          </a:p>
        </p:txBody>
      </p:sp>
      <p:sp>
        <p:nvSpPr>
          <p:cNvPr id="27669" name="Text Box 21"/>
          <p:cNvSpPr txBox="1">
            <a:spLocks noChangeArrowheads="1"/>
          </p:cNvSpPr>
          <p:nvPr/>
        </p:nvSpPr>
        <p:spPr bwMode="auto">
          <a:xfrm>
            <a:off x="80772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500</a:t>
            </a:r>
          </a:p>
        </p:txBody>
      </p:sp>
      <p:sp>
        <p:nvSpPr>
          <p:cNvPr id="27670" name="AutoShape 22"/>
          <p:cNvSpPr>
            <a:spLocks/>
          </p:cNvSpPr>
          <p:nvPr/>
        </p:nvSpPr>
        <p:spPr bwMode="auto">
          <a:xfrm rot="-5377275">
            <a:off x="5629276" y="-531813"/>
            <a:ext cx="315912" cy="2138363"/>
          </a:xfrm>
          <a:prstGeom prst="rightBrace">
            <a:avLst>
              <a:gd name="adj1" fmla="val 56407"/>
              <a:gd name="adj2" fmla="val 50000"/>
            </a:avLst>
          </a:prstGeom>
          <a:noFill/>
          <a:ln w="952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7671" name="Text Box 23"/>
          <p:cNvSpPr txBox="1">
            <a:spLocks noChangeArrowheads="1"/>
          </p:cNvSpPr>
          <p:nvPr/>
        </p:nvSpPr>
        <p:spPr bwMode="auto">
          <a:xfrm>
            <a:off x="5105400" y="152400"/>
            <a:ext cx="403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u="sng">
                <a:solidFill>
                  <a:srgbClr val="FFCC99"/>
                </a:solidFill>
                <a:latin typeface="Verdana" pitchFamily="34" charset="0"/>
              </a:rPr>
              <a:t>Coptic</a:t>
            </a:r>
            <a:r>
              <a:rPr lang="en-US" altLang="en-US" sz="1400">
                <a:solidFill>
                  <a:srgbClr val="FFCC99"/>
                </a:solidFill>
                <a:latin typeface="Verdana" pitchFamily="34" charset="0"/>
              </a:rPr>
              <a:t> Gnostic Gospels (Nag Hammadi)</a:t>
            </a:r>
          </a:p>
        </p:txBody>
      </p:sp>
      <p:sp>
        <p:nvSpPr>
          <p:cNvPr id="27672" name="AutoShape 24"/>
          <p:cNvSpPr>
            <a:spLocks/>
          </p:cNvSpPr>
          <p:nvPr/>
        </p:nvSpPr>
        <p:spPr bwMode="auto">
          <a:xfrm rot="-5377275">
            <a:off x="4035426" y="-531813"/>
            <a:ext cx="315912" cy="2290763"/>
          </a:xfrm>
          <a:prstGeom prst="rightBrace">
            <a:avLst>
              <a:gd name="adj1" fmla="val 60427"/>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7673" name="Text Box 25"/>
          <p:cNvSpPr txBox="1">
            <a:spLocks noChangeArrowheads="1"/>
          </p:cNvSpPr>
          <p:nvPr/>
        </p:nvSpPr>
        <p:spPr bwMode="auto">
          <a:xfrm>
            <a:off x="2895600" y="0"/>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solidFill>
                  <a:srgbClr val="00FFFF"/>
                </a:solidFill>
                <a:latin typeface="Verdana" pitchFamily="34" charset="0"/>
              </a:rPr>
              <a:t>Presumed </a:t>
            </a:r>
            <a:r>
              <a:rPr lang="en-US" altLang="en-US" sz="1400" u="sng">
                <a:solidFill>
                  <a:srgbClr val="00FFFF"/>
                </a:solidFill>
                <a:latin typeface="Verdana" pitchFamily="34" charset="0"/>
              </a:rPr>
              <a:t>Greek</a:t>
            </a:r>
            <a:r>
              <a:rPr lang="en-US" altLang="en-US" sz="1400">
                <a:solidFill>
                  <a:srgbClr val="00FFFF"/>
                </a:solidFill>
                <a:latin typeface="Verdana" pitchFamily="34" charset="0"/>
              </a:rPr>
              <a:t> original</a:t>
            </a:r>
            <a:br>
              <a:rPr lang="en-US" altLang="en-US" sz="1400">
                <a:solidFill>
                  <a:srgbClr val="00FFFF"/>
                </a:solidFill>
                <a:latin typeface="Verdana" pitchFamily="34" charset="0"/>
              </a:rPr>
            </a:br>
            <a:r>
              <a:rPr lang="en-US" altLang="en-US" sz="1400">
                <a:solidFill>
                  <a:srgbClr val="00FFFF"/>
                </a:solidFill>
                <a:latin typeface="Verdana" pitchFamily="34" charset="0"/>
              </a:rPr>
              <a:t> Gnostic gospels</a:t>
            </a:r>
          </a:p>
        </p:txBody>
      </p:sp>
      <p:sp>
        <p:nvSpPr>
          <p:cNvPr id="27674" name="AutoShape 26"/>
          <p:cNvSpPr>
            <a:spLocks/>
          </p:cNvSpPr>
          <p:nvPr/>
        </p:nvSpPr>
        <p:spPr bwMode="auto">
          <a:xfrm rot="-5377275">
            <a:off x="1328737" y="193676"/>
            <a:ext cx="238125" cy="609600"/>
          </a:xfrm>
          <a:prstGeom prst="rightBrace">
            <a:avLst>
              <a:gd name="adj1" fmla="val 21333"/>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27675" name="Text Box 27"/>
          <p:cNvSpPr txBox="1">
            <a:spLocks noChangeArrowheads="1"/>
          </p:cNvSpPr>
          <p:nvPr/>
        </p:nvSpPr>
        <p:spPr bwMode="auto">
          <a:xfrm>
            <a:off x="228600" y="60960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99CCFF"/>
                </a:solidFill>
                <a:latin typeface="Verdana" pitchFamily="34" charset="0"/>
              </a:rPr>
              <a:t>The General Epistles and Revelation</a:t>
            </a:r>
          </a:p>
        </p:txBody>
      </p:sp>
      <p:sp>
        <p:nvSpPr>
          <p:cNvPr id="27676" name="Line 28"/>
          <p:cNvSpPr>
            <a:spLocks noChangeShapeType="1"/>
          </p:cNvSpPr>
          <p:nvPr/>
        </p:nvSpPr>
        <p:spPr bwMode="auto">
          <a:xfrm flipV="1">
            <a:off x="1905000" y="1371600"/>
            <a:ext cx="228600" cy="914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7" name="Text Box 29"/>
          <p:cNvSpPr txBox="1">
            <a:spLocks noChangeArrowheads="1"/>
          </p:cNvSpPr>
          <p:nvPr/>
        </p:nvSpPr>
        <p:spPr bwMode="auto">
          <a:xfrm>
            <a:off x="228600" y="2286000"/>
            <a:ext cx="2362200" cy="1935163"/>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The book of Hebrews is cited frequently by Clement and also by the Didache.  </a:t>
            </a:r>
          </a:p>
          <a:p>
            <a:pPr>
              <a:spcBef>
                <a:spcPct val="50000"/>
              </a:spcBef>
            </a:pPr>
            <a:r>
              <a:rPr lang="en-US" altLang="en-US" sz="1600">
                <a:solidFill>
                  <a:schemeClr val="bg1"/>
                </a:solidFill>
                <a:latin typeface="Verdana" pitchFamily="34" charset="0"/>
              </a:rPr>
              <a:t>James is also cited by Clement and Ignatius</a:t>
            </a:r>
          </a:p>
        </p:txBody>
      </p:sp>
      <p:sp>
        <p:nvSpPr>
          <p:cNvPr id="27678" name="Line 30"/>
          <p:cNvSpPr>
            <a:spLocks noChangeShapeType="1"/>
          </p:cNvSpPr>
          <p:nvPr/>
        </p:nvSpPr>
        <p:spPr bwMode="auto">
          <a:xfrm flipH="1" flipV="1">
            <a:off x="2286000" y="1371600"/>
            <a:ext cx="762000" cy="13716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9" name="Text Box 31"/>
          <p:cNvSpPr txBox="1">
            <a:spLocks noChangeArrowheads="1"/>
          </p:cNvSpPr>
          <p:nvPr/>
        </p:nvSpPr>
        <p:spPr bwMode="auto">
          <a:xfrm>
            <a:off x="2819400" y="2743200"/>
            <a:ext cx="1600200" cy="8350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1 and 2 Peter are cited by Clement</a:t>
            </a:r>
          </a:p>
        </p:txBody>
      </p:sp>
      <p:sp>
        <p:nvSpPr>
          <p:cNvPr id="27680" name="Text Box 32"/>
          <p:cNvSpPr txBox="1">
            <a:spLocks noChangeArrowheads="1"/>
          </p:cNvSpPr>
          <p:nvPr/>
        </p:nvSpPr>
        <p:spPr bwMode="auto">
          <a:xfrm>
            <a:off x="5181600" y="2286000"/>
            <a:ext cx="2971800" cy="59055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1 John is cited in the Shepherd of Hermas</a:t>
            </a:r>
          </a:p>
        </p:txBody>
      </p:sp>
      <p:sp>
        <p:nvSpPr>
          <p:cNvPr id="27681" name="Line 33"/>
          <p:cNvSpPr>
            <a:spLocks noChangeShapeType="1"/>
          </p:cNvSpPr>
          <p:nvPr/>
        </p:nvSpPr>
        <p:spPr bwMode="auto">
          <a:xfrm>
            <a:off x="6705600" y="2895600"/>
            <a:ext cx="0" cy="30480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2" name="Line 34"/>
          <p:cNvSpPr>
            <a:spLocks noChangeShapeType="1"/>
          </p:cNvSpPr>
          <p:nvPr/>
        </p:nvSpPr>
        <p:spPr bwMode="auto">
          <a:xfrm flipH="1" flipV="1">
            <a:off x="2819400" y="1295400"/>
            <a:ext cx="2362200" cy="9906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3" name="Line 35"/>
          <p:cNvSpPr>
            <a:spLocks noChangeShapeType="1"/>
          </p:cNvSpPr>
          <p:nvPr/>
        </p:nvSpPr>
        <p:spPr bwMode="auto">
          <a:xfrm flipH="1" flipV="1">
            <a:off x="3276600" y="1295400"/>
            <a:ext cx="1981200" cy="21336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4" name="Text Box 36"/>
          <p:cNvSpPr txBox="1">
            <a:spLocks noChangeArrowheads="1"/>
          </p:cNvSpPr>
          <p:nvPr/>
        </p:nvSpPr>
        <p:spPr bwMode="auto">
          <a:xfrm>
            <a:off x="5257800" y="3200400"/>
            <a:ext cx="2971800" cy="156845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2 John is cited by Polycarp and in the Muratorian Fragment (170-180); 3 John and Jude are also cited by the Muratorian Fragment </a:t>
            </a:r>
          </a:p>
        </p:txBody>
      </p:sp>
      <p:sp>
        <p:nvSpPr>
          <p:cNvPr id="27687" name="Line 39"/>
          <p:cNvSpPr>
            <a:spLocks noChangeShapeType="1"/>
          </p:cNvSpPr>
          <p:nvPr/>
        </p:nvSpPr>
        <p:spPr bwMode="auto">
          <a:xfrm>
            <a:off x="2209800" y="4191000"/>
            <a:ext cx="0" cy="53340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8" name="Text Box 40"/>
          <p:cNvSpPr txBox="1">
            <a:spLocks noChangeArrowheads="1"/>
          </p:cNvSpPr>
          <p:nvPr/>
        </p:nvSpPr>
        <p:spPr bwMode="auto">
          <a:xfrm>
            <a:off x="1752600" y="4724400"/>
            <a:ext cx="2819400" cy="10795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Revelation is cited in the Didache, Shepherd of Hermas, and by Justin Martyr (160)</a:t>
            </a:r>
          </a:p>
        </p:txBody>
      </p:sp>
      <p:pic>
        <p:nvPicPr>
          <p:cNvPr id="39" name="Picture 2" descr="C:\Users\mheiser\AppData\Local\Microsoft\Windows\INetCache\IE\B34X446O\CatharCross.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251" y="258762"/>
            <a:ext cx="454549" cy="66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923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76"/>
                                        </p:tgtEl>
                                        <p:attrNameLst>
                                          <p:attrName>style.visibility</p:attrName>
                                        </p:attrNameLst>
                                      </p:cBhvr>
                                      <p:to>
                                        <p:strVal val="visible"/>
                                      </p:to>
                                    </p:set>
                                    <p:animEffect transition="in" filter="dissolve">
                                      <p:cBhvr>
                                        <p:cTn id="7" dur="500"/>
                                        <p:tgtEl>
                                          <p:spTgt spid="27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77"/>
                                        </p:tgtEl>
                                        <p:attrNameLst>
                                          <p:attrName>style.visibility</p:attrName>
                                        </p:attrNameLst>
                                      </p:cBhvr>
                                      <p:to>
                                        <p:strVal val="visible"/>
                                      </p:to>
                                    </p:set>
                                    <p:animEffect transition="in" filter="dissolve">
                                      <p:cBhvr>
                                        <p:cTn id="12" dur="500"/>
                                        <p:tgtEl>
                                          <p:spTgt spid="276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678"/>
                                        </p:tgtEl>
                                        <p:attrNameLst>
                                          <p:attrName>style.visibility</p:attrName>
                                        </p:attrNameLst>
                                      </p:cBhvr>
                                      <p:to>
                                        <p:strVal val="visible"/>
                                      </p:to>
                                    </p:set>
                                    <p:animEffect transition="in" filter="dissolve">
                                      <p:cBhvr>
                                        <p:cTn id="17" dur="500"/>
                                        <p:tgtEl>
                                          <p:spTgt spid="276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79"/>
                                        </p:tgtEl>
                                        <p:attrNameLst>
                                          <p:attrName>style.visibility</p:attrName>
                                        </p:attrNameLst>
                                      </p:cBhvr>
                                      <p:to>
                                        <p:strVal val="visible"/>
                                      </p:to>
                                    </p:set>
                                    <p:animEffect transition="in" filter="dissolve">
                                      <p:cBhvr>
                                        <p:cTn id="22" dur="500"/>
                                        <p:tgtEl>
                                          <p:spTgt spid="276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682"/>
                                        </p:tgtEl>
                                        <p:attrNameLst>
                                          <p:attrName>style.visibility</p:attrName>
                                        </p:attrNameLst>
                                      </p:cBhvr>
                                      <p:to>
                                        <p:strVal val="visible"/>
                                      </p:to>
                                    </p:set>
                                    <p:animEffect transition="in" filter="dissolve">
                                      <p:cBhvr>
                                        <p:cTn id="27" dur="500"/>
                                        <p:tgtEl>
                                          <p:spTgt spid="276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80"/>
                                        </p:tgtEl>
                                        <p:attrNameLst>
                                          <p:attrName>style.visibility</p:attrName>
                                        </p:attrNameLst>
                                      </p:cBhvr>
                                      <p:to>
                                        <p:strVal val="visible"/>
                                      </p:to>
                                    </p:set>
                                    <p:animEffect transition="in" filter="dissolve">
                                      <p:cBhvr>
                                        <p:cTn id="32" dur="500"/>
                                        <p:tgtEl>
                                          <p:spTgt spid="2768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7681"/>
                                        </p:tgtEl>
                                        <p:attrNameLst>
                                          <p:attrName>style.visibility</p:attrName>
                                        </p:attrNameLst>
                                      </p:cBhvr>
                                      <p:to>
                                        <p:strVal val="visible"/>
                                      </p:to>
                                    </p:set>
                                    <p:animEffect transition="in" filter="dissolve">
                                      <p:cBhvr>
                                        <p:cTn id="37" dur="500"/>
                                        <p:tgtEl>
                                          <p:spTgt spid="2768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7683"/>
                                        </p:tgtEl>
                                        <p:attrNameLst>
                                          <p:attrName>style.visibility</p:attrName>
                                        </p:attrNameLst>
                                      </p:cBhvr>
                                      <p:to>
                                        <p:strVal val="visible"/>
                                      </p:to>
                                    </p:set>
                                    <p:animEffect transition="in" filter="dissolve">
                                      <p:cBhvr>
                                        <p:cTn id="42" dur="500"/>
                                        <p:tgtEl>
                                          <p:spTgt spid="2768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7684"/>
                                        </p:tgtEl>
                                        <p:attrNameLst>
                                          <p:attrName>style.visibility</p:attrName>
                                        </p:attrNameLst>
                                      </p:cBhvr>
                                      <p:to>
                                        <p:strVal val="visible"/>
                                      </p:to>
                                    </p:set>
                                    <p:animEffect transition="in" filter="dissolve">
                                      <p:cBhvr>
                                        <p:cTn id="47" dur="500"/>
                                        <p:tgtEl>
                                          <p:spTgt spid="2768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7687"/>
                                        </p:tgtEl>
                                        <p:attrNameLst>
                                          <p:attrName>style.visibility</p:attrName>
                                        </p:attrNameLst>
                                      </p:cBhvr>
                                      <p:to>
                                        <p:strVal val="visible"/>
                                      </p:to>
                                    </p:set>
                                    <p:animEffect transition="in" filter="dissolve">
                                      <p:cBhvr>
                                        <p:cTn id="52" dur="500"/>
                                        <p:tgtEl>
                                          <p:spTgt spid="2768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7688"/>
                                        </p:tgtEl>
                                        <p:attrNameLst>
                                          <p:attrName>style.visibility</p:attrName>
                                        </p:attrNameLst>
                                      </p:cBhvr>
                                      <p:to>
                                        <p:strVal val="visible"/>
                                      </p:to>
                                    </p:set>
                                    <p:animEffect transition="in" filter="dissolve">
                                      <p:cBhvr>
                                        <p:cTn id="57" dur="500"/>
                                        <p:tgtEl>
                                          <p:spTgt spid="27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6" grpId="0" animBg="1"/>
      <p:bldP spid="27677" grpId="0" animBg="1" autoUpdateAnimBg="0"/>
      <p:bldP spid="27678" grpId="0" animBg="1"/>
      <p:bldP spid="27679" grpId="0" animBg="1" autoUpdateAnimBg="0"/>
      <p:bldP spid="27680" grpId="0" animBg="1" autoUpdateAnimBg="0"/>
      <p:bldP spid="27681" grpId="0" animBg="1"/>
      <p:bldP spid="27682" grpId="0" animBg="1"/>
      <p:bldP spid="27683" grpId="0" animBg="1"/>
      <p:bldP spid="27684" grpId="0" animBg="1" autoUpdateAnimBg="0"/>
      <p:bldP spid="27687" grpId="0" animBg="1"/>
      <p:bldP spid="27688"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838200" y="2209800"/>
            <a:ext cx="7543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chemeClr val="bg1"/>
                </a:solidFill>
                <a:latin typeface="Verdana" pitchFamily="34" charset="0"/>
              </a:rPr>
              <a:t>The fact is that the followers of Christ had chosen the 4 canonical Gospels as the true story of Jesus very early –</a:t>
            </a:r>
            <a:r>
              <a:rPr lang="en-US" altLang="en-US">
                <a:solidFill>
                  <a:srgbClr val="FFCC99"/>
                </a:solidFill>
                <a:latin typeface="Verdana" pitchFamily="34" charset="0"/>
              </a:rPr>
              <a:t> before</a:t>
            </a:r>
            <a:r>
              <a:rPr lang="en-US" altLang="en-US">
                <a:solidFill>
                  <a:schemeClr val="bg1"/>
                </a:solidFill>
                <a:latin typeface="Verdana" pitchFamily="34" charset="0"/>
              </a:rPr>
              <a:t> any of the surviving texts of the Coptic Gnostic Gospels, and </a:t>
            </a:r>
            <a:r>
              <a:rPr lang="en-US" altLang="en-US">
                <a:solidFill>
                  <a:srgbClr val="FFCC99"/>
                </a:solidFill>
                <a:latin typeface="Verdana" pitchFamily="34" charset="0"/>
              </a:rPr>
              <a:t>likely before</a:t>
            </a:r>
            <a:r>
              <a:rPr lang="en-US" altLang="en-US">
                <a:solidFill>
                  <a:schemeClr val="bg1"/>
                </a:solidFill>
                <a:latin typeface="Verdana" pitchFamily="34" charset="0"/>
              </a:rPr>
              <a:t> the Gnostic Gospels were composed (with the possible exception of the Gospel of Thomas).</a:t>
            </a:r>
          </a:p>
        </p:txBody>
      </p:sp>
    </p:spTree>
    <p:extLst>
      <p:ext uri="{BB962C8B-B14F-4D97-AF65-F5344CB8AC3E}">
        <p14:creationId xmlns:p14="http://schemas.microsoft.com/office/powerpoint/2010/main" val="150929664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524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33 AD</a:t>
            </a:r>
          </a:p>
        </p:txBody>
      </p:sp>
      <p:sp>
        <p:nvSpPr>
          <p:cNvPr id="37891" name="Line 3"/>
          <p:cNvSpPr>
            <a:spLocks noChangeShapeType="1"/>
          </p:cNvSpPr>
          <p:nvPr/>
        </p:nvSpPr>
        <p:spPr bwMode="auto">
          <a:xfrm>
            <a:off x="0" y="838200"/>
            <a:ext cx="9144000" cy="0"/>
          </a:xfrm>
          <a:prstGeom prst="line">
            <a:avLst/>
          </a:prstGeom>
          <a:noFill/>
          <a:ln w="12700">
            <a:solidFill>
              <a:srgbClr val="CC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2" name="Text Box 4"/>
          <p:cNvSpPr txBox="1">
            <a:spLocks noChangeArrowheads="1"/>
          </p:cNvSpPr>
          <p:nvPr/>
        </p:nvSpPr>
        <p:spPr bwMode="auto">
          <a:xfrm>
            <a:off x="304800" y="3048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5400">
                <a:solidFill>
                  <a:srgbClr val="CCFFFF"/>
                </a:solidFill>
              </a:rPr>
              <a:t>t</a:t>
            </a:r>
          </a:p>
        </p:txBody>
      </p:sp>
      <p:sp>
        <p:nvSpPr>
          <p:cNvPr id="37893" name="Line 5"/>
          <p:cNvSpPr>
            <a:spLocks noChangeShapeType="1"/>
          </p:cNvSpPr>
          <p:nvPr/>
        </p:nvSpPr>
        <p:spPr bwMode="auto">
          <a:xfrm>
            <a:off x="1219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4" name="Line 6"/>
          <p:cNvSpPr>
            <a:spLocks noChangeShapeType="1"/>
          </p:cNvSpPr>
          <p:nvPr/>
        </p:nvSpPr>
        <p:spPr bwMode="auto">
          <a:xfrm>
            <a:off x="16764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5" name="Line 7"/>
          <p:cNvSpPr>
            <a:spLocks noChangeShapeType="1"/>
          </p:cNvSpPr>
          <p:nvPr/>
        </p:nvSpPr>
        <p:spPr bwMode="auto">
          <a:xfrm>
            <a:off x="228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6" name="Line 8"/>
          <p:cNvSpPr>
            <a:spLocks noChangeShapeType="1"/>
          </p:cNvSpPr>
          <p:nvPr/>
        </p:nvSpPr>
        <p:spPr bwMode="auto">
          <a:xfrm>
            <a:off x="3886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7" name="Line 9"/>
          <p:cNvSpPr>
            <a:spLocks noChangeShapeType="1"/>
          </p:cNvSpPr>
          <p:nvPr/>
        </p:nvSpPr>
        <p:spPr bwMode="auto">
          <a:xfrm>
            <a:off x="8382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8" name="Text Box 10"/>
          <p:cNvSpPr txBox="1">
            <a:spLocks noChangeArrowheads="1"/>
          </p:cNvSpPr>
          <p:nvPr/>
        </p:nvSpPr>
        <p:spPr bwMode="auto">
          <a:xfrm>
            <a:off x="990600" y="10668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 – 80</a:t>
            </a:r>
          </a:p>
        </p:txBody>
      </p:sp>
      <p:sp>
        <p:nvSpPr>
          <p:cNvPr id="37899" name="Text Box 11"/>
          <p:cNvSpPr txBox="1">
            <a:spLocks noChangeArrowheads="1"/>
          </p:cNvSpPr>
          <p:nvPr/>
        </p:nvSpPr>
        <p:spPr bwMode="auto">
          <a:xfrm>
            <a:off x="1981200" y="1066800"/>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100</a:t>
            </a:r>
          </a:p>
        </p:txBody>
      </p:sp>
      <p:sp>
        <p:nvSpPr>
          <p:cNvPr id="37900" name="Text Box 12"/>
          <p:cNvSpPr txBox="1">
            <a:spLocks noChangeArrowheads="1"/>
          </p:cNvSpPr>
          <p:nvPr/>
        </p:nvSpPr>
        <p:spPr bwMode="auto">
          <a:xfrm>
            <a:off x="3581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200</a:t>
            </a:r>
          </a:p>
        </p:txBody>
      </p:sp>
      <p:sp>
        <p:nvSpPr>
          <p:cNvPr id="37901" name="Text Box 13"/>
          <p:cNvSpPr txBox="1">
            <a:spLocks noChangeArrowheads="1"/>
          </p:cNvSpPr>
          <p:nvPr/>
        </p:nvSpPr>
        <p:spPr bwMode="auto">
          <a:xfrm>
            <a:off x="838200" y="1524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NT Gospels</a:t>
            </a:r>
          </a:p>
        </p:txBody>
      </p:sp>
      <p:sp>
        <p:nvSpPr>
          <p:cNvPr id="37902" name="Line 14"/>
          <p:cNvSpPr>
            <a:spLocks noChangeShapeType="1"/>
          </p:cNvSpPr>
          <p:nvPr/>
        </p:nvSpPr>
        <p:spPr bwMode="auto">
          <a:xfrm>
            <a:off x="71628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3" name="Line 15"/>
          <p:cNvSpPr>
            <a:spLocks noChangeShapeType="1"/>
          </p:cNvSpPr>
          <p:nvPr/>
        </p:nvSpPr>
        <p:spPr bwMode="auto">
          <a:xfrm>
            <a:off x="60960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4" name="Line 16"/>
          <p:cNvSpPr>
            <a:spLocks noChangeShapeType="1"/>
          </p:cNvSpPr>
          <p:nvPr/>
        </p:nvSpPr>
        <p:spPr bwMode="auto">
          <a:xfrm>
            <a:off x="5410200" y="685800"/>
            <a:ext cx="0" cy="304800"/>
          </a:xfrm>
          <a:prstGeom prst="line">
            <a:avLst/>
          </a:prstGeom>
          <a:noFill/>
          <a:ln w="12700">
            <a:solidFill>
              <a:srgbClr val="7FE8F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5" name="Text Box 17"/>
          <p:cNvSpPr txBox="1">
            <a:spLocks noChangeArrowheads="1"/>
          </p:cNvSpPr>
          <p:nvPr/>
        </p:nvSpPr>
        <p:spPr bwMode="auto">
          <a:xfrm>
            <a:off x="51054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300</a:t>
            </a:r>
          </a:p>
        </p:txBody>
      </p:sp>
      <p:sp>
        <p:nvSpPr>
          <p:cNvPr id="37906" name="Text Box 18"/>
          <p:cNvSpPr txBox="1">
            <a:spLocks noChangeArrowheads="1"/>
          </p:cNvSpPr>
          <p:nvPr/>
        </p:nvSpPr>
        <p:spPr bwMode="auto">
          <a:xfrm>
            <a:off x="5791200" y="10668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CCFFFF"/>
                </a:solidFill>
                <a:latin typeface="Tahoma" pitchFamily="34" charset="0"/>
              </a:rPr>
              <a:t>325</a:t>
            </a:r>
          </a:p>
        </p:txBody>
      </p:sp>
      <p:sp>
        <p:nvSpPr>
          <p:cNvPr id="37907" name="Text Box 19"/>
          <p:cNvSpPr txBox="1">
            <a:spLocks noChangeArrowheads="1"/>
          </p:cNvSpPr>
          <p:nvPr/>
        </p:nvSpPr>
        <p:spPr bwMode="auto">
          <a:xfrm>
            <a:off x="5715000" y="13716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chemeClr val="bg1"/>
                </a:solidFill>
                <a:latin typeface="Tahoma" pitchFamily="34" charset="0"/>
              </a:rPr>
              <a:t>NICEA</a:t>
            </a:r>
          </a:p>
        </p:txBody>
      </p:sp>
      <p:sp>
        <p:nvSpPr>
          <p:cNvPr id="37908" name="Text Box 20"/>
          <p:cNvSpPr txBox="1">
            <a:spLocks noChangeArrowheads="1"/>
          </p:cNvSpPr>
          <p:nvPr/>
        </p:nvSpPr>
        <p:spPr bwMode="auto">
          <a:xfrm>
            <a:off x="68580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400</a:t>
            </a:r>
          </a:p>
        </p:txBody>
      </p:sp>
      <p:sp>
        <p:nvSpPr>
          <p:cNvPr id="37909" name="Text Box 21"/>
          <p:cNvSpPr txBox="1">
            <a:spLocks noChangeArrowheads="1"/>
          </p:cNvSpPr>
          <p:nvPr/>
        </p:nvSpPr>
        <p:spPr bwMode="auto">
          <a:xfrm>
            <a:off x="8077200" y="10668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CCFFFF"/>
                </a:solidFill>
                <a:latin typeface="Tahoma" pitchFamily="34" charset="0"/>
              </a:rPr>
              <a:t>500</a:t>
            </a:r>
          </a:p>
        </p:txBody>
      </p:sp>
      <p:sp>
        <p:nvSpPr>
          <p:cNvPr id="37910" name="AutoShape 22"/>
          <p:cNvSpPr>
            <a:spLocks/>
          </p:cNvSpPr>
          <p:nvPr/>
        </p:nvSpPr>
        <p:spPr bwMode="auto">
          <a:xfrm rot="-5377275">
            <a:off x="5629276" y="-531813"/>
            <a:ext cx="315912" cy="2138363"/>
          </a:xfrm>
          <a:prstGeom prst="rightBrace">
            <a:avLst>
              <a:gd name="adj1" fmla="val 56407"/>
              <a:gd name="adj2" fmla="val 50000"/>
            </a:avLst>
          </a:prstGeom>
          <a:noFill/>
          <a:ln w="952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37911" name="Text Box 23"/>
          <p:cNvSpPr txBox="1">
            <a:spLocks noChangeArrowheads="1"/>
          </p:cNvSpPr>
          <p:nvPr/>
        </p:nvSpPr>
        <p:spPr bwMode="auto">
          <a:xfrm>
            <a:off x="5105400" y="152400"/>
            <a:ext cx="403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u="sng">
                <a:solidFill>
                  <a:srgbClr val="FFCC99"/>
                </a:solidFill>
                <a:latin typeface="Verdana" pitchFamily="34" charset="0"/>
              </a:rPr>
              <a:t>Coptic</a:t>
            </a:r>
            <a:r>
              <a:rPr lang="en-US" altLang="en-US" sz="1400">
                <a:solidFill>
                  <a:srgbClr val="FFCC99"/>
                </a:solidFill>
                <a:latin typeface="Verdana" pitchFamily="34" charset="0"/>
              </a:rPr>
              <a:t> Gnostic Gospels (Nag Hammadi)</a:t>
            </a:r>
          </a:p>
        </p:txBody>
      </p:sp>
      <p:sp>
        <p:nvSpPr>
          <p:cNvPr id="37912" name="AutoShape 24"/>
          <p:cNvSpPr>
            <a:spLocks/>
          </p:cNvSpPr>
          <p:nvPr/>
        </p:nvSpPr>
        <p:spPr bwMode="auto">
          <a:xfrm rot="-5377275">
            <a:off x="4035426" y="-531813"/>
            <a:ext cx="315912" cy="2290763"/>
          </a:xfrm>
          <a:prstGeom prst="rightBrace">
            <a:avLst>
              <a:gd name="adj1" fmla="val 60427"/>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37913" name="Text Box 25"/>
          <p:cNvSpPr txBox="1">
            <a:spLocks noChangeArrowheads="1"/>
          </p:cNvSpPr>
          <p:nvPr/>
        </p:nvSpPr>
        <p:spPr bwMode="auto">
          <a:xfrm>
            <a:off x="2895600" y="0"/>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solidFill>
                  <a:srgbClr val="00FFFF"/>
                </a:solidFill>
                <a:latin typeface="Verdana" pitchFamily="34" charset="0"/>
              </a:rPr>
              <a:t>Presumed </a:t>
            </a:r>
            <a:r>
              <a:rPr lang="en-US" altLang="en-US" sz="1400" u="sng">
                <a:solidFill>
                  <a:srgbClr val="00FFFF"/>
                </a:solidFill>
                <a:latin typeface="Verdana" pitchFamily="34" charset="0"/>
              </a:rPr>
              <a:t>Greek</a:t>
            </a:r>
            <a:r>
              <a:rPr lang="en-US" altLang="en-US" sz="1400">
                <a:solidFill>
                  <a:srgbClr val="00FFFF"/>
                </a:solidFill>
                <a:latin typeface="Verdana" pitchFamily="34" charset="0"/>
              </a:rPr>
              <a:t> original</a:t>
            </a:r>
            <a:br>
              <a:rPr lang="en-US" altLang="en-US" sz="1400">
                <a:solidFill>
                  <a:srgbClr val="00FFFF"/>
                </a:solidFill>
                <a:latin typeface="Verdana" pitchFamily="34" charset="0"/>
              </a:rPr>
            </a:br>
            <a:r>
              <a:rPr lang="en-US" altLang="en-US" sz="1400">
                <a:solidFill>
                  <a:srgbClr val="00FFFF"/>
                </a:solidFill>
                <a:latin typeface="Verdana" pitchFamily="34" charset="0"/>
              </a:rPr>
              <a:t> Gnostic gospels</a:t>
            </a:r>
          </a:p>
        </p:txBody>
      </p:sp>
      <p:sp>
        <p:nvSpPr>
          <p:cNvPr id="37914" name="AutoShape 26"/>
          <p:cNvSpPr>
            <a:spLocks/>
          </p:cNvSpPr>
          <p:nvPr/>
        </p:nvSpPr>
        <p:spPr bwMode="auto">
          <a:xfrm rot="-5377275">
            <a:off x="1328737" y="193676"/>
            <a:ext cx="238125" cy="609600"/>
          </a:xfrm>
          <a:prstGeom prst="rightBrace">
            <a:avLst>
              <a:gd name="adj1" fmla="val 21333"/>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US" altLang="en-US"/>
          </a:p>
        </p:txBody>
      </p:sp>
      <p:sp>
        <p:nvSpPr>
          <p:cNvPr id="37916" name="Line 28"/>
          <p:cNvSpPr>
            <a:spLocks noChangeShapeType="1"/>
          </p:cNvSpPr>
          <p:nvPr/>
        </p:nvSpPr>
        <p:spPr bwMode="auto">
          <a:xfrm flipV="1">
            <a:off x="2209800" y="1371600"/>
            <a:ext cx="0" cy="914400"/>
          </a:xfrm>
          <a:prstGeom prst="line">
            <a:avLst/>
          </a:prstGeom>
          <a:noFill/>
          <a:ln w="9525">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18" name="Line 30"/>
          <p:cNvSpPr>
            <a:spLocks noChangeShapeType="1"/>
          </p:cNvSpPr>
          <p:nvPr/>
        </p:nvSpPr>
        <p:spPr bwMode="auto">
          <a:xfrm flipH="1" flipV="1">
            <a:off x="2667000" y="1219200"/>
            <a:ext cx="0" cy="14478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28" name="Text Box 40"/>
          <p:cNvSpPr txBox="1">
            <a:spLocks noChangeArrowheads="1"/>
          </p:cNvSpPr>
          <p:nvPr/>
        </p:nvSpPr>
        <p:spPr bwMode="auto">
          <a:xfrm>
            <a:off x="1143000" y="1752600"/>
            <a:ext cx="1143000" cy="62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rgbClr val="00FFCC"/>
                </a:solidFill>
                <a:latin typeface="Verdana" pitchFamily="34" charset="0"/>
              </a:rPr>
              <a:t>John </a:t>
            </a:r>
            <a:r>
              <a:rPr lang="en-US" altLang="en-US" sz="1400">
                <a:solidFill>
                  <a:srgbClr val="00FFCC"/>
                </a:solidFill>
                <a:latin typeface="Verdana" pitchFamily="34" charset="0"/>
              </a:rPr>
              <a:t>dies</a:t>
            </a:r>
          </a:p>
          <a:p>
            <a:pPr>
              <a:spcBef>
                <a:spcPct val="50000"/>
              </a:spcBef>
            </a:pPr>
            <a:r>
              <a:rPr lang="en-US" altLang="en-US" sz="1400">
                <a:solidFill>
                  <a:srgbClr val="00FFCC"/>
                </a:solidFill>
                <a:latin typeface="Verdana" pitchFamily="34" charset="0"/>
              </a:rPr>
              <a:t>ca. 96 AD</a:t>
            </a:r>
          </a:p>
        </p:txBody>
      </p:sp>
      <p:sp>
        <p:nvSpPr>
          <p:cNvPr id="37929" name="Text Box 41"/>
          <p:cNvSpPr txBox="1">
            <a:spLocks noChangeArrowheads="1"/>
          </p:cNvSpPr>
          <p:nvPr/>
        </p:nvSpPr>
        <p:spPr bwMode="auto">
          <a:xfrm>
            <a:off x="1981200" y="2667000"/>
            <a:ext cx="990600" cy="3143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Marcion</a:t>
            </a:r>
            <a:endParaRPr lang="en-US" altLang="en-US" sz="1400">
              <a:solidFill>
                <a:schemeClr val="bg1"/>
              </a:solidFill>
              <a:latin typeface="Tahoma" pitchFamily="34" charset="0"/>
            </a:endParaRPr>
          </a:p>
        </p:txBody>
      </p:sp>
      <p:sp>
        <p:nvSpPr>
          <p:cNvPr id="37930" name="Text Box 42"/>
          <p:cNvSpPr txBox="1">
            <a:spLocks noChangeArrowheads="1"/>
          </p:cNvSpPr>
          <p:nvPr/>
        </p:nvSpPr>
        <p:spPr bwMode="auto">
          <a:xfrm>
            <a:off x="2438400" y="9144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rgbClr val="FFFF00"/>
                </a:solidFill>
                <a:latin typeface="Tahoma" pitchFamily="34" charset="0"/>
              </a:rPr>
              <a:t>144</a:t>
            </a:r>
          </a:p>
        </p:txBody>
      </p:sp>
      <p:sp>
        <p:nvSpPr>
          <p:cNvPr id="37931" name="Text Box 43"/>
          <p:cNvSpPr txBox="1">
            <a:spLocks noChangeArrowheads="1"/>
          </p:cNvSpPr>
          <p:nvPr/>
        </p:nvSpPr>
        <p:spPr bwMode="auto">
          <a:xfrm>
            <a:off x="2819400" y="11430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rgbClr val="FFFF00"/>
                </a:solidFill>
                <a:latin typeface="Tahoma" pitchFamily="34" charset="0"/>
              </a:rPr>
              <a:t>160</a:t>
            </a:r>
          </a:p>
        </p:txBody>
      </p:sp>
      <p:sp>
        <p:nvSpPr>
          <p:cNvPr id="37932" name="Text Box 44"/>
          <p:cNvSpPr txBox="1">
            <a:spLocks noChangeArrowheads="1"/>
          </p:cNvSpPr>
          <p:nvPr/>
        </p:nvSpPr>
        <p:spPr bwMode="auto">
          <a:xfrm>
            <a:off x="2819400" y="2133600"/>
            <a:ext cx="990600" cy="3143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Justin</a:t>
            </a:r>
            <a:endParaRPr lang="en-US" altLang="en-US" sz="1400">
              <a:solidFill>
                <a:schemeClr val="bg1"/>
              </a:solidFill>
              <a:latin typeface="Tahoma" pitchFamily="34" charset="0"/>
            </a:endParaRPr>
          </a:p>
        </p:txBody>
      </p:sp>
      <p:sp>
        <p:nvSpPr>
          <p:cNvPr id="37933" name="Line 45"/>
          <p:cNvSpPr>
            <a:spLocks noChangeShapeType="1"/>
          </p:cNvSpPr>
          <p:nvPr/>
        </p:nvSpPr>
        <p:spPr bwMode="auto">
          <a:xfrm flipV="1">
            <a:off x="3124200" y="1447800"/>
            <a:ext cx="0" cy="6858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34" name="Text Box 46"/>
          <p:cNvSpPr txBox="1">
            <a:spLocks noChangeArrowheads="1"/>
          </p:cNvSpPr>
          <p:nvPr/>
        </p:nvSpPr>
        <p:spPr bwMode="auto">
          <a:xfrm>
            <a:off x="3200400" y="9144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rgbClr val="FFFF00"/>
                </a:solidFill>
                <a:latin typeface="Tahoma" pitchFamily="34" charset="0"/>
              </a:rPr>
              <a:t>170</a:t>
            </a:r>
          </a:p>
        </p:txBody>
      </p:sp>
      <p:sp>
        <p:nvSpPr>
          <p:cNvPr id="37935" name="Line 47"/>
          <p:cNvSpPr>
            <a:spLocks noChangeShapeType="1"/>
          </p:cNvSpPr>
          <p:nvPr/>
        </p:nvSpPr>
        <p:spPr bwMode="auto">
          <a:xfrm flipH="1" flipV="1">
            <a:off x="3505200" y="1219200"/>
            <a:ext cx="762000" cy="10668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36" name="Text Box 48"/>
          <p:cNvSpPr txBox="1">
            <a:spLocks noChangeArrowheads="1"/>
          </p:cNvSpPr>
          <p:nvPr/>
        </p:nvSpPr>
        <p:spPr bwMode="auto">
          <a:xfrm>
            <a:off x="4038600" y="2286000"/>
            <a:ext cx="990600" cy="3143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Tatian</a:t>
            </a:r>
            <a:endParaRPr lang="en-US" altLang="en-US" sz="1400">
              <a:solidFill>
                <a:schemeClr val="bg1"/>
              </a:solidFill>
              <a:latin typeface="Tahoma" pitchFamily="34" charset="0"/>
            </a:endParaRPr>
          </a:p>
        </p:txBody>
      </p:sp>
      <p:sp>
        <p:nvSpPr>
          <p:cNvPr id="37937" name="Line 49"/>
          <p:cNvSpPr>
            <a:spLocks noChangeShapeType="1"/>
          </p:cNvSpPr>
          <p:nvPr/>
        </p:nvSpPr>
        <p:spPr bwMode="auto">
          <a:xfrm flipH="1">
            <a:off x="1600200" y="2971800"/>
            <a:ext cx="457200" cy="7620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38" name="Text Box 50"/>
          <p:cNvSpPr txBox="1">
            <a:spLocks noChangeArrowheads="1"/>
          </p:cNvSpPr>
          <p:nvPr/>
        </p:nvSpPr>
        <p:spPr bwMode="auto">
          <a:xfrm>
            <a:off x="304800" y="3733800"/>
            <a:ext cx="2133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“the Gospel and the Apostle”</a:t>
            </a:r>
          </a:p>
        </p:txBody>
      </p:sp>
      <p:sp>
        <p:nvSpPr>
          <p:cNvPr id="37939" name="Text Box 51"/>
          <p:cNvSpPr txBox="1">
            <a:spLocks noChangeArrowheads="1"/>
          </p:cNvSpPr>
          <p:nvPr/>
        </p:nvSpPr>
        <p:spPr bwMode="auto">
          <a:xfrm>
            <a:off x="2743200" y="3429000"/>
            <a:ext cx="1828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“Memoirs of the Apostles”</a:t>
            </a:r>
          </a:p>
        </p:txBody>
      </p:sp>
      <p:sp>
        <p:nvSpPr>
          <p:cNvPr id="37940" name="Line 52"/>
          <p:cNvSpPr>
            <a:spLocks noChangeShapeType="1"/>
          </p:cNvSpPr>
          <p:nvPr/>
        </p:nvSpPr>
        <p:spPr bwMode="auto">
          <a:xfrm flipH="1">
            <a:off x="3352800" y="2438400"/>
            <a:ext cx="0" cy="9906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41" name="Line 53"/>
          <p:cNvSpPr>
            <a:spLocks noChangeShapeType="1"/>
          </p:cNvSpPr>
          <p:nvPr/>
        </p:nvSpPr>
        <p:spPr bwMode="auto">
          <a:xfrm>
            <a:off x="4648200" y="2590800"/>
            <a:ext cx="609600" cy="533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42" name="Text Box 54"/>
          <p:cNvSpPr txBox="1">
            <a:spLocks noChangeArrowheads="1"/>
          </p:cNvSpPr>
          <p:nvPr/>
        </p:nvSpPr>
        <p:spPr bwMode="auto">
          <a:xfrm>
            <a:off x="4876800" y="3124200"/>
            <a:ext cx="1828800" cy="94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Diatessaron</a:t>
            </a:r>
          </a:p>
          <a:p>
            <a:pPr>
              <a:spcBef>
                <a:spcPct val="50000"/>
              </a:spcBef>
            </a:pPr>
            <a:r>
              <a:rPr lang="en-US" altLang="en-US" sz="1600">
                <a:solidFill>
                  <a:schemeClr val="bg1"/>
                </a:solidFill>
                <a:latin typeface="Verdana" pitchFamily="34" charset="0"/>
              </a:rPr>
              <a:t>“Harmony of Four”</a:t>
            </a:r>
          </a:p>
        </p:txBody>
      </p:sp>
      <p:sp>
        <p:nvSpPr>
          <p:cNvPr id="37943" name="Line 55"/>
          <p:cNvSpPr>
            <a:spLocks noChangeShapeType="1"/>
          </p:cNvSpPr>
          <p:nvPr/>
        </p:nvSpPr>
        <p:spPr bwMode="auto">
          <a:xfrm flipH="1" flipV="1">
            <a:off x="3505200" y="1295400"/>
            <a:ext cx="2133600" cy="914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44" name="Text Box 56"/>
          <p:cNvSpPr txBox="1">
            <a:spLocks noChangeArrowheads="1"/>
          </p:cNvSpPr>
          <p:nvPr/>
        </p:nvSpPr>
        <p:spPr bwMode="auto">
          <a:xfrm>
            <a:off x="5486400" y="2209800"/>
            <a:ext cx="2286000" cy="3143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solidFill>
                  <a:schemeClr val="bg1"/>
                </a:solidFill>
                <a:latin typeface="Tahoma" pitchFamily="34" charset="0"/>
              </a:rPr>
              <a:t>Muratorian Fragment</a:t>
            </a:r>
            <a:endParaRPr lang="en-US" altLang="en-US" sz="1400">
              <a:solidFill>
                <a:schemeClr val="bg1"/>
              </a:solidFill>
              <a:latin typeface="Tahoma" pitchFamily="34" charset="0"/>
            </a:endParaRPr>
          </a:p>
        </p:txBody>
      </p:sp>
      <p:sp>
        <p:nvSpPr>
          <p:cNvPr id="37945" name="Line 57"/>
          <p:cNvSpPr>
            <a:spLocks noChangeShapeType="1"/>
          </p:cNvSpPr>
          <p:nvPr/>
        </p:nvSpPr>
        <p:spPr bwMode="auto">
          <a:xfrm>
            <a:off x="6400800" y="2514600"/>
            <a:ext cx="609600" cy="533400"/>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46" name="Text Box 58"/>
          <p:cNvSpPr txBox="1">
            <a:spLocks noChangeArrowheads="1"/>
          </p:cNvSpPr>
          <p:nvPr/>
        </p:nvSpPr>
        <p:spPr bwMode="auto">
          <a:xfrm>
            <a:off x="6629400" y="3048000"/>
            <a:ext cx="18288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Describes 4 gospels, 13 epistles of Paul, Jude, 2 epistles of John</a:t>
            </a:r>
          </a:p>
        </p:txBody>
      </p:sp>
    </p:spTree>
    <p:extLst>
      <p:ext uri="{BB962C8B-B14F-4D97-AF65-F5344CB8AC3E}">
        <p14:creationId xmlns:p14="http://schemas.microsoft.com/office/powerpoint/2010/main" val="3634328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930"/>
                                        </p:tgtEl>
                                        <p:attrNameLst>
                                          <p:attrName>style.visibility</p:attrName>
                                        </p:attrNameLst>
                                      </p:cBhvr>
                                      <p:to>
                                        <p:strVal val="visible"/>
                                      </p:to>
                                    </p:set>
                                    <p:animEffect transition="in" filter="dissolve">
                                      <p:cBhvr>
                                        <p:cTn id="7" dur="500"/>
                                        <p:tgtEl>
                                          <p:spTgt spid="37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918"/>
                                        </p:tgtEl>
                                        <p:attrNameLst>
                                          <p:attrName>style.visibility</p:attrName>
                                        </p:attrNameLst>
                                      </p:cBhvr>
                                      <p:to>
                                        <p:strVal val="visible"/>
                                      </p:to>
                                    </p:set>
                                    <p:animEffect transition="in" filter="dissolve">
                                      <p:cBhvr>
                                        <p:cTn id="12" dur="500"/>
                                        <p:tgtEl>
                                          <p:spTgt spid="379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929"/>
                                        </p:tgtEl>
                                        <p:attrNameLst>
                                          <p:attrName>style.visibility</p:attrName>
                                        </p:attrNameLst>
                                      </p:cBhvr>
                                      <p:to>
                                        <p:strVal val="visible"/>
                                      </p:to>
                                    </p:set>
                                    <p:animEffect transition="in" filter="dissolve">
                                      <p:cBhvr>
                                        <p:cTn id="17" dur="500"/>
                                        <p:tgtEl>
                                          <p:spTgt spid="379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937"/>
                                        </p:tgtEl>
                                        <p:attrNameLst>
                                          <p:attrName>style.visibility</p:attrName>
                                        </p:attrNameLst>
                                      </p:cBhvr>
                                      <p:to>
                                        <p:strVal val="visible"/>
                                      </p:to>
                                    </p:set>
                                    <p:animEffect transition="in" filter="dissolve">
                                      <p:cBhvr>
                                        <p:cTn id="22" dur="500"/>
                                        <p:tgtEl>
                                          <p:spTgt spid="379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7938"/>
                                        </p:tgtEl>
                                        <p:attrNameLst>
                                          <p:attrName>style.visibility</p:attrName>
                                        </p:attrNameLst>
                                      </p:cBhvr>
                                      <p:to>
                                        <p:strVal val="visible"/>
                                      </p:to>
                                    </p:set>
                                    <p:animEffect transition="in" filter="dissolve">
                                      <p:cBhvr>
                                        <p:cTn id="27" dur="500"/>
                                        <p:tgtEl>
                                          <p:spTgt spid="3793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7931"/>
                                        </p:tgtEl>
                                        <p:attrNameLst>
                                          <p:attrName>style.visibility</p:attrName>
                                        </p:attrNameLst>
                                      </p:cBhvr>
                                      <p:to>
                                        <p:strVal val="visible"/>
                                      </p:to>
                                    </p:set>
                                    <p:animEffect transition="in" filter="dissolve">
                                      <p:cBhvr>
                                        <p:cTn id="32" dur="500"/>
                                        <p:tgtEl>
                                          <p:spTgt spid="3793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7933"/>
                                        </p:tgtEl>
                                        <p:attrNameLst>
                                          <p:attrName>style.visibility</p:attrName>
                                        </p:attrNameLst>
                                      </p:cBhvr>
                                      <p:to>
                                        <p:strVal val="visible"/>
                                      </p:to>
                                    </p:set>
                                    <p:animEffect transition="in" filter="dissolve">
                                      <p:cBhvr>
                                        <p:cTn id="37" dur="500"/>
                                        <p:tgtEl>
                                          <p:spTgt spid="3793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7932"/>
                                        </p:tgtEl>
                                        <p:attrNameLst>
                                          <p:attrName>style.visibility</p:attrName>
                                        </p:attrNameLst>
                                      </p:cBhvr>
                                      <p:to>
                                        <p:strVal val="visible"/>
                                      </p:to>
                                    </p:set>
                                    <p:animEffect transition="in" filter="dissolve">
                                      <p:cBhvr>
                                        <p:cTn id="42" dur="500"/>
                                        <p:tgtEl>
                                          <p:spTgt spid="3793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7940"/>
                                        </p:tgtEl>
                                        <p:attrNameLst>
                                          <p:attrName>style.visibility</p:attrName>
                                        </p:attrNameLst>
                                      </p:cBhvr>
                                      <p:to>
                                        <p:strVal val="visible"/>
                                      </p:to>
                                    </p:set>
                                    <p:animEffect transition="in" filter="dissolve">
                                      <p:cBhvr>
                                        <p:cTn id="47" dur="500"/>
                                        <p:tgtEl>
                                          <p:spTgt spid="3794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7939"/>
                                        </p:tgtEl>
                                        <p:attrNameLst>
                                          <p:attrName>style.visibility</p:attrName>
                                        </p:attrNameLst>
                                      </p:cBhvr>
                                      <p:to>
                                        <p:strVal val="visible"/>
                                      </p:to>
                                    </p:set>
                                    <p:animEffect transition="in" filter="dissolve">
                                      <p:cBhvr>
                                        <p:cTn id="52" dur="500"/>
                                        <p:tgtEl>
                                          <p:spTgt spid="3793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7934"/>
                                        </p:tgtEl>
                                        <p:attrNameLst>
                                          <p:attrName>style.visibility</p:attrName>
                                        </p:attrNameLst>
                                      </p:cBhvr>
                                      <p:to>
                                        <p:strVal val="visible"/>
                                      </p:to>
                                    </p:set>
                                    <p:animEffect transition="in" filter="dissolve">
                                      <p:cBhvr>
                                        <p:cTn id="57" dur="500"/>
                                        <p:tgtEl>
                                          <p:spTgt spid="3793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7935"/>
                                        </p:tgtEl>
                                        <p:attrNameLst>
                                          <p:attrName>style.visibility</p:attrName>
                                        </p:attrNameLst>
                                      </p:cBhvr>
                                      <p:to>
                                        <p:strVal val="visible"/>
                                      </p:to>
                                    </p:set>
                                    <p:animEffect transition="in" filter="dissolve">
                                      <p:cBhvr>
                                        <p:cTn id="62" dur="500"/>
                                        <p:tgtEl>
                                          <p:spTgt spid="3793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7936"/>
                                        </p:tgtEl>
                                        <p:attrNameLst>
                                          <p:attrName>style.visibility</p:attrName>
                                        </p:attrNameLst>
                                      </p:cBhvr>
                                      <p:to>
                                        <p:strVal val="visible"/>
                                      </p:to>
                                    </p:set>
                                    <p:animEffect transition="in" filter="dissolve">
                                      <p:cBhvr>
                                        <p:cTn id="67" dur="500"/>
                                        <p:tgtEl>
                                          <p:spTgt spid="3793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37941"/>
                                        </p:tgtEl>
                                        <p:attrNameLst>
                                          <p:attrName>style.visibility</p:attrName>
                                        </p:attrNameLst>
                                      </p:cBhvr>
                                      <p:to>
                                        <p:strVal val="visible"/>
                                      </p:to>
                                    </p:set>
                                    <p:animEffect transition="in" filter="dissolve">
                                      <p:cBhvr>
                                        <p:cTn id="72" dur="500"/>
                                        <p:tgtEl>
                                          <p:spTgt spid="37941"/>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7942"/>
                                        </p:tgtEl>
                                        <p:attrNameLst>
                                          <p:attrName>style.visibility</p:attrName>
                                        </p:attrNameLst>
                                      </p:cBhvr>
                                      <p:to>
                                        <p:strVal val="visible"/>
                                      </p:to>
                                    </p:set>
                                    <p:animEffect transition="in" filter="dissolve">
                                      <p:cBhvr>
                                        <p:cTn id="77" dur="500"/>
                                        <p:tgtEl>
                                          <p:spTgt spid="37942"/>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7943"/>
                                        </p:tgtEl>
                                        <p:attrNameLst>
                                          <p:attrName>style.visibility</p:attrName>
                                        </p:attrNameLst>
                                      </p:cBhvr>
                                      <p:to>
                                        <p:strVal val="visible"/>
                                      </p:to>
                                    </p:set>
                                    <p:animEffect transition="in" filter="dissolve">
                                      <p:cBhvr>
                                        <p:cTn id="82" dur="500"/>
                                        <p:tgtEl>
                                          <p:spTgt spid="3794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37944"/>
                                        </p:tgtEl>
                                        <p:attrNameLst>
                                          <p:attrName>style.visibility</p:attrName>
                                        </p:attrNameLst>
                                      </p:cBhvr>
                                      <p:to>
                                        <p:strVal val="visible"/>
                                      </p:to>
                                    </p:set>
                                    <p:animEffect transition="in" filter="dissolve">
                                      <p:cBhvr>
                                        <p:cTn id="87" dur="500"/>
                                        <p:tgtEl>
                                          <p:spTgt spid="37944"/>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37945"/>
                                        </p:tgtEl>
                                        <p:attrNameLst>
                                          <p:attrName>style.visibility</p:attrName>
                                        </p:attrNameLst>
                                      </p:cBhvr>
                                      <p:to>
                                        <p:strVal val="visible"/>
                                      </p:to>
                                    </p:set>
                                    <p:animEffect transition="in" filter="dissolve">
                                      <p:cBhvr>
                                        <p:cTn id="92" dur="500"/>
                                        <p:tgtEl>
                                          <p:spTgt spid="3794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37946"/>
                                        </p:tgtEl>
                                        <p:attrNameLst>
                                          <p:attrName>style.visibility</p:attrName>
                                        </p:attrNameLst>
                                      </p:cBhvr>
                                      <p:to>
                                        <p:strVal val="visible"/>
                                      </p:to>
                                    </p:set>
                                    <p:animEffect transition="in" filter="dissolve">
                                      <p:cBhvr>
                                        <p:cTn id="97" dur="500"/>
                                        <p:tgtEl>
                                          <p:spTgt spid="37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18" grpId="0" animBg="1"/>
      <p:bldP spid="37929" grpId="0" animBg="1" autoUpdateAnimBg="0"/>
      <p:bldP spid="37930" grpId="0" autoUpdateAnimBg="0"/>
      <p:bldP spid="37931" grpId="0" autoUpdateAnimBg="0"/>
      <p:bldP spid="37932" grpId="0" animBg="1" autoUpdateAnimBg="0"/>
      <p:bldP spid="37933" grpId="0" animBg="1"/>
      <p:bldP spid="37934" grpId="0" autoUpdateAnimBg="0"/>
      <p:bldP spid="37935" grpId="0" animBg="1"/>
      <p:bldP spid="37936" grpId="0" animBg="1" autoUpdateAnimBg="0"/>
      <p:bldP spid="37937" grpId="0" animBg="1"/>
      <p:bldP spid="37938" grpId="0" autoUpdateAnimBg="0"/>
      <p:bldP spid="37939" grpId="0" autoUpdateAnimBg="0"/>
      <p:bldP spid="37940" grpId="0" animBg="1"/>
      <p:bldP spid="37941" grpId="0" animBg="1"/>
      <p:bldP spid="37942" grpId="0" autoUpdateAnimBg="0"/>
      <p:bldP spid="37943" grpId="0" animBg="1"/>
      <p:bldP spid="37944" grpId="0" animBg="1" autoUpdateAnimBg="0"/>
      <p:bldP spid="37945" grpId="0" animBg="1"/>
      <p:bldP spid="37946"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838200" y="152400"/>
            <a:ext cx="7162800" cy="566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chemeClr val="bg1"/>
                </a:solidFill>
                <a:latin typeface="Verdana" pitchFamily="34" charset="0"/>
              </a:rPr>
              <a:t>A word on Tatian’s Diatessaron:</a:t>
            </a:r>
          </a:p>
          <a:p>
            <a:pPr>
              <a:spcBef>
                <a:spcPct val="50000"/>
              </a:spcBef>
            </a:pPr>
            <a:endParaRPr lang="en-US" altLang="en-US" sz="1600">
              <a:solidFill>
                <a:schemeClr val="bg1"/>
              </a:solidFill>
              <a:latin typeface="Verdana" pitchFamily="34" charset="0"/>
            </a:endParaRPr>
          </a:p>
          <a:p>
            <a:pPr>
              <a:spcBef>
                <a:spcPct val="50000"/>
              </a:spcBef>
            </a:pPr>
            <a:r>
              <a:rPr lang="en-US" altLang="en-US" sz="1600">
                <a:solidFill>
                  <a:schemeClr val="bg1"/>
                </a:solidFill>
                <a:latin typeface="Verdana" pitchFamily="34" charset="0"/>
                <a:cs typeface="Times New Roman" pitchFamily="18" charset="0"/>
              </a:rPr>
              <a:t>“Justin’s disciple Tatian (c. 170 AD) produced a new edition of the fourfold Gospel by unstitching the sections of its four component parts and then rearranging them so as to form one continuous narrative. </a:t>
            </a:r>
            <a:r>
              <a:rPr lang="en-US" altLang="en-US" sz="1600">
                <a:solidFill>
                  <a:srgbClr val="FFFF00"/>
                </a:solidFill>
                <a:latin typeface="Verdana" pitchFamily="34" charset="0"/>
                <a:cs typeface="Times New Roman" pitchFamily="18" charset="0"/>
              </a:rPr>
              <a:t>This edition, the </a:t>
            </a:r>
            <a:r>
              <a:rPr lang="en-US" altLang="en-US" sz="1600" i="1">
                <a:solidFill>
                  <a:srgbClr val="FFFF00"/>
                </a:solidFill>
                <a:latin typeface="Verdana" pitchFamily="34" charset="0"/>
                <a:cs typeface="Times New Roman" pitchFamily="18" charset="0"/>
              </a:rPr>
              <a:t>Diatessaron</a:t>
            </a:r>
            <a:r>
              <a:rPr lang="en-US" altLang="en-US" sz="1600">
                <a:solidFill>
                  <a:srgbClr val="FFFF00"/>
                </a:solidFill>
                <a:latin typeface="Verdana" pitchFamily="34" charset="0"/>
                <a:cs typeface="Times New Roman" pitchFamily="18" charset="0"/>
              </a:rPr>
              <a:t> (“harmony of four”), proved very popular, especially in Tatian’s native Assyria, where the Syriac-speaking church</a:t>
            </a:r>
            <a:r>
              <a:rPr lang="en-US" altLang="en-US" sz="1600">
                <a:solidFill>
                  <a:schemeClr val="bg1"/>
                </a:solidFill>
                <a:latin typeface="Verdana" pitchFamily="34" charset="0"/>
                <a:cs typeface="Times New Roman" pitchFamily="18" charset="0"/>
              </a:rPr>
              <a:t> was most unwilling to abandon it at the beginning of the fifth century in favor of a new Syriac version of the four separate Gospels.”</a:t>
            </a:r>
          </a:p>
          <a:p>
            <a:pPr>
              <a:spcBef>
                <a:spcPct val="50000"/>
              </a:spcBef>
            </a:pPr>
            <a:endParaRPr lang="en-US" altLang="en-US" sz="1600">
              <a:solidFill>
                <a:schemeClr val="bg1"/>
              </a:solidFill>
              <a:latin typeface="Verdana" pitchFamily="34" charset="0"/>
              <a:cs typeface="Times New Roman" pitchFamily="18" charset="0"/>
            </a:endParaRPr>
          </a:p>
          <a:p>
            <a:pPr>
              <a:spcBef>
                <a:spcPct val="50000"/>
              </a:spcBef>
            </a:pPr>
            <a:r>
              <a:rPr lang="en-US" altLang="en-US" sz="1600">
                <a:solidFill>
                  <a:schemeClr val="bg1"/>
                </a:solidFill>
                <a:latin typeface="Verdana" pitchFamily="34" charset="0"/>
                <a:cs typeface="Times New Roman" pitchFamily="18" charset="0"/>
              </a:rPr>
              <a:t>“[The Gospel of Thomas] has been dated as early as A.D. 50–70 and as late as the end of the second century (note the wide divergence of dating opinion). But since parallels to its more explicitly Gnostic concepts and terminology date from the second century, it is probably no older than the end of the first century. </a:t>
            </a:r>
            <a:r>
              <a:rPr lang="en-US" altLang="en-US" sz="1600">
                <a:solidFill>
                  <a:srgbClr val="FFFF00"/>
                </a:solidFill>
                <a:latin typeface="Verdana" pitchFamily="34" charset="0"/>
                <a:cs typeface="Times New Roman" pitchFamily="18" charset="0"/>
              </a:rPr>
              <a:t>The attribution of the Gospel to “Didymus Judas Thomas” (prologue) shows that it derives from the East Syrian Christian tradition, centered on Edessa</a:t>
            </a:r>
            <a:r>
              <a:rPr lang="en-US" altLang="en-US" sz="1600">
                <a:solidFill>
                  <a:schemeClr val="bg1"/>
                </a:solidFill>
                <a:latin typeface="Verdana" pitchFamily="34" charset="0"/>
                <a:cs typeface="Times New Roman" pitchFamily="18" charset="0"/>
              </a:rPr>
              <a:t>.”</a:t>
            </a:r>
          </a:p>
          <a:p>
            <a:pPr algn="r">
              <a:spcBef>
                <a:spcPct val="50000"/>
              </a:spcBef>
            </a:pPr>
            <a:r>
              <a:rPr lang="en-US" altLang="en-US" sz="1400">
                <a:solidFill>
                  <a:schemeClr val="bg1"/>
                </a:solidFill>
                <a:latin typeface="Verdana" pitchFamily="34" charset="0"/>
                <a:cs typeface="Times New Roman" pitchFamily="18" charset="0"/>
              </a:rPr>
              <a:t>“NT Canon”; “Gospel of Thomas,” </a:t>
            </a:r>
            <a:r>
              <a:rPr lang="en-US" altLang="en-US" sz="1400" i="1">
                <a:solidFill>
                  <a:schemeClr val="bg1"/>
                </a:solidFill>
                <a:latin typeface="Verdana" pitchFamily="34" charset="0"/>
                <a:cs typeface="Times New Roman" pitchFamily="18" charset="0"/>
              </a:rPr>
              <a:t>Dictionary of Jesus and the Gospels (IVP)</a:t>
            </a:r>
          </a:p>
        </p:txBody>
      </p:sp>
    </p:spTree>
    <p:extLst>
      <p:ext uri="{BB962C8B-B14F-4D97-AF65-F5344CB8AC3E}">
        <p14:creationId xmlns:p14="http://schemas.microsoft.com/office/powerpoint/2010/main" val="113867764"/>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762000" y="2590800"/>
            <a:ext cx="7772400" cy="1143000"/>
          </a:xfrm>
        </p:spPr>
        <p:txBody>
          <a:bodyPr/>
          <a:lstStyle/>
          <a:p>
            <a:r>
              <a:rPr lang="en-US" b="1" dirty="0" smtClean="0"/>
              <a:t>Mary Magdalene: Mrs. Jesus?</a:t>
            </a:r>
            <a:endParaRPr lang="en-US" b="1" dirty="0"/>
          </a:p>
        </p:txBody>
      </p:sp>
    </p:spTree>
    <p:extLst>
      <p:ext uri="{BB962C8B-B14F-4D97-AF65-F5344CB8AC3E}">
        <p14:creationId xmlns:p14="http://schemas.microsoft.com/office/powerpoint/2010/main" val="4093949774"/>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C:\Documents and Settings\Dad\My Documents\My Pictures\New MSH web\NH Library front p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57200"/>
            <a:ext cx="8040688" cy="591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433843"/>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8600"/>
            <a:ext cx="5334000" cy="650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7373774"/>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Dad\My Documents\My Pictures\New MSH web\gospphilipcopt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47917"/>
            <a:ext cx="4343400" cy="6481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32172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6176962" cy="6014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58000" y="1143000"/>
            <a:ext cx="1981200" cy="4154984"/>
          </a:xfrm>
          <a:prstGeom prst="rect">
            <a:avLst/>
          </a:prstGeom>
          <a:noFill/>
        </p:spPr>
        <p:txBody>
          <a:bodyPr wrap="square" rtlCol="0">
            <a:spAutoFit/>
          </a:bodyPr>
          <a:lstStyle/>
          <a:p>
            <a:r>
              <a:rPr lang="en-US" dirty="0" smtClean="0">
                <a:latin typeface="+mn-lt"/>
              </a:rPr>
              <a:t>Jesus married?</a:t>
            </a:r>
          </a:p>
          <a:p>
            <a:endParaRPr lang="en-US" dirty="0">
              <a:latin typeface="+mn-lt"/>
            </a:endParaRPr>
          </a:p>
          <a:p>
            <a:r>
              <a:rPr lang="en-US" dirty="0" smtClean="0">
                <a:latin typeface="+mn-lt"/>
                <a:hlinkClick r:id="rId3"/>
              </a:rPr>
              <a:t>NH Texts</a:t>
            </a:r>
            <a:endParaRPr lang="en-US" dirty="0" smtClean="0">
              <a:latin typeface="+mn-lt"/>
            </a:endParaRPr>
          </a:p>
          <a:p>
            <a:endParaRPr lang="en-US" dirty="0">
              <a:latin typeface="+mn-lt"/>
            </a:endParaRPr>
          </a:p>
          <a:p>
            <a:endParaRPr lang="en-US" dirty="0" smtClean="0">
              <a:latin typeface="+mn-lt"/>
            </a:endParaRPr>
          </a:p>
          <a:p>
            <a:r>
              <a:rPr lang="en-US" dirty="0" smtClean="0">
                <a:latin typeface="+mn-lt"/>
              </a:rPr>
              <a:t>Mary his wife?</a:t>
            </a:r>
          </a:p>
          <a:p>
            <a:endParaRPr lang="en-US" dirty="0">
              <a:latin typeface="+mn-lt"/>
            </a:endParaRPr>
          </a:p>
          <a:p>
            <a:r>
              <a:rPr lang="en-US" dirty="0" smtClean="0">
                <a:latin typeface="+mn-lt"/>
                <a:hlinkClick r:id="rId4"/>
              </a:rPr>
              <a:t>NH Texts</a:t>
            </a:r>
            <a:endParaRPr lang="en-US" dirty="0" smtClean="0">
              <a:latin typeface="+mn-lt"/>
            </a:endParaRPr>
          </a:p>
          <a:p>
            <a:endParaRPr lang="en-US" dirty="0">
              <a:latin typeface="+mn-lt"/>
            </a:endParaRPr>
          </a:p>
        </p:txBody>
      </p:sp>
    </p:spTree>
    <p:extLst>
      <p:ext uri="{BB962C8B-B14F-4D97-AF65-F5344CB8AC3E}">
        <p14:creationId xmlns:p14="http://schemas.microsoft.com/office/powerpoint/2010/main" val="121312669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0" y="1143000"/>
            <a:ext cx="1981200" cy="2308324"/>
          </a:xfrm>
          <a:prstGeom prst="rect">
            <a:avLst/>
          </a:prstGeom>
          <a:noFill/>
        </p:spPr>
        <p:txBody>
          <a:bodyPr wrap="square" rtlCol="0">
            <a:spAutoFit/>
          </a:bodyPr>
          <a:lstStyle/>
          <a:p>
            <a:r>
              <a:rPr lang="en-US" dirty="0" smtClean="0">
                <a:latin typeface="+mn-lt"/>
              </a:rPr>
              <a:t>Jesus had a wife?</a:t>
            </a:r>
          </a:p>
          <a:p>
            <a:endParaRPr lang="en-US" dirty="0">
              <a:latin typeface="+mn-lt"/>
            </a:endParaRPr>
          </a:p>
          <a:p>
            <a:r>
              <a:rPr lang="en-US" dirty="0" smtClean="0">
                <a:latin typeface="+mn-lt"/>
                <a:hlinkClick r:id="rId2"/>
              </a:rPr>
              <a:t>NH Texts</a:t>
            </a:r>
            <a:endParaRPr lang="en-US" dirty="0" smtClean="0">
              <a:latin typeface="+mn-lt"/>
            </a:endParaRPr>
          </a:p>
          <a:p>
            <a:endParaRPr lang="en-US" dirty="0">
              <a:latin typeface="+mn-lt"/>
            </a:endParaRPr>
          </a:p>
          <a:p>
            <a:endParaRPr lang="en-US" dirty="0" smtClean="0">
              <a:latin typeface="+mn-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33400"/>
            <a:ext cx="5334000" cy="5698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988937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76200"/>
            <a:ext cx="8458200" cy="6684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idx="4294967295"/>
          </p:nvPr>
        </p:nvSpPr>
        <p:spPr>
          <a:xfrm>
            <a:off x="0" y="609600"/>
            <a:ext cx="7772400" cy="1143000"/>
          </a:xfrm>
        </p:spPr>
        <p:txBody>
          <a:bodyPr/>
          <a:lstStyle/>
          <a:p>
            <a:r>
              <a:rPr lang="en-US" dirty="0" smtClean="0"/>
              <a:t> </a:t>
            </a:r>
            <a:endParaRPr lang="en-US" dirty="0"/>
          </a:p>
        </p:txBody>
      </p:sp>
    </p:spTree>
    <p:extLst>
      <p:ext uri="{BB962C8B-B14F-4D97-AF65-F5344CB8AC3E}">
        <p14:creationId xmlns:p14="http://schemas.microsoft.com/office/powerpoint/2010/main" val="116983836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609600"/>
            <a:ext cx="7772400" cy="1143000"/>
          </a:xfrm>
        </p:spPr>
        <p:txBody>
          <a:bodyPr/>
          <a:lstStyle/>
          <a:p>
            <a:r>
              <a:rPr lang="en-US" dirty="0" smtClean="0"/>
              <a:t> </a:t>
            </a:r>
            <a:endParaRPr lang="en-US" dirty="0"/>
          </a:p>
        </p:txBody>
      </p:sp>
      <p:pic>
        <p:nvPicPr>
          <p:cNvPr id="512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9600"/>
            <a:ext cx="8366966" cy="4724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317876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609600"/>
            <a:ext cx="7772400" cy="1143000"/>
          </a:xfrm>
        </p:spPr>
        <p:txBody>
          <a:bodyPr/>
          <a:lstStyle/>
          <a:p>
            <a:r>
              <a:rPr lang="en-US" dirty="0" smtClean="0"/>
              <a:t> </a:t>
            </a:r>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8600"/>
            <a:ext cx="6812818"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1006773"/>
      </p:ext>
    </p:extLst>
  </p:cSld>
  <p:clrMapOvr>
    <a:masterClrMapping/>
  </p:clrMapOvr>
  <p:transition spd="med">
    <p:fade/>
  </p:transition>
</p:sld>
</file>

<file path=ppt/theme/theme1.xml><?xml version="1.0" encoding="utf-8"?>
<a:theme xmlns:a="http://schemas.openxmlformats.org/drawingml/2006/main" name="DVC1">
  <a:themeElements>
    <a:clrScheme name="Custom 3">
      <a:dk1>
        <a:srgbClr val="FFCC66"/>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VC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VC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VC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VC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VC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VC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VC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1662</TotalTime>
  <Words>2165</Words>
  <Application>Microsoft Office PowerPoint</Application>
  <PresentationFormat>On-screen Show (4:3)</PresentationFormat>
  <Paragraphs>255</Paragraphs>
  <Slides>47</Slides>
  <Notes>3</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DVC1</vt:lpstr>
      <vt:lpstr>PowerPoint Presentation</vt:lpstr>
      <vt:lpstr>Preliminary Summary</vt:lpstr>
      <vt:lpstr>Preliminary Summary</vt:lpstr>
      <vt:lpstr>Preliminary Summary</vt:lpstr>
      <vt:lpstr>Preliminary Summary</vt:lpstr>
      <vt:lpstr>Preliminary Summary</vt:lpstr>
      <vt:lpstr>Preliminary Summary</vt:lpstr>
      <vt:lpstr>GNOSTIC   COSMOLOGY &amp; THEOLOGY</vt:lpstr>
      <vt:lpstr>The (Ultimate) Beginning</vt:lpstr>
      <vt:lpstr>The (Ultimate) Beginning</vt:lpstr>
      <vt:lpstr>The (Ultimate) Beginning</vt:lpstr>
      <vt:lpstr>The (Ultimate) Beginning</vt:lpstr>
      <vt:lpstr>The (Ultimate) Beginning</vt:lpstr>
      <vt:lpstr>The (Ultimate) Beginning</vt:lpstr>
      <vt:lpstr>The (Ultimate) Beginning</vt:lpstr>
      <vt:lpstr>Beginning of Our World, Humanity</vt:lpstr>
      <vt:lpstr>Humanity has the True God within</vt:lpstr>
      <vt:lpstr>Observations</vt:lpstr>
      <vt:lpstr>Salvation?</vt:lpstr>
      <vt:lpstr>Concluding Summary </vt:lpstr>
      <vt:lpstr>Summary</vt:lpstr>
      <vt:lpstr>Summary</vt:lpstr>
      <vt:lpstr>GNOSTIC  GOSPELS</vt:lpstr>
      <vt:lpstr>PowerPoint Presentation</vt:lpstr>
      <vt:lpstr>PowerPoint Presentation</vt:lpstr>
      <vt:lpstr>What are the  Nag Hammadi Documents?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Mary Magdalene: Mrs. Jesus?</vt:lpstr>
      <vt:lpstr>PowerPoint Presentation</vt:lpstr>
      <vt:lpstr>PowerPoint Presentation</vt:lpstr>
      <vt:lpstr>PowerPoint Presentation</vt:lpstr>
      <vt:lpstr>PowerPoint Presentation</vt:lpstr>
      <vt:lpstr>PowerPoint Presentation</vt:lpstr>
      <vt:lpstr> </vt:lpstr>
      <vt:lpstr> </vt:lpstr>
      <vt:lpstr> </vt:lpstr>
    </vt:vector>
  </TitlesOfParts>
  <Company>Cam Publishing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S. Heiser</dc:creator>
  <cp:lastModifiedBy>Michael Heiser</cp:lastModifiedBy>
  <cp:revision>162</cp:revision>
  <dcterms:created xsi:type="dcterms:W3CDTF">2006-04-07T06:00:04Z</dcterms:created>
  <dcterms:modified xsi:type="dcterms:W3CDTF">2015-09-22T04:11:42Z</dcterms:modified>
</cp:coreProperties>
</file>