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9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0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41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38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0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5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71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59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70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2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371AF-A540-4328-897E-FAC9E8C2ED1D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7727A-D75E-4E9B-A1ED-148BC8B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2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ecx.images-amazon.com/images/I/51PsxhCE3xL._SX331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7200"/>
            <a:ext cx="4038600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6943" y="4572000"/>
            <a:ext cx="37664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effectLst/>
              </a:rPr>
              <a:t>Benjamin </a:t>
            </a:r>
            <a:r>
              <a:rPr lang="en-US" dirty="0" err="1" smtClean="0">
                <a:effectLst/>
              </a:rPr>
              <a:t>Sommer</a:t>
            </a:r>
            <a:r>
              <a:rPr lang="en-US" dirty="0" smtClean="0">
                <a:effectLst/>
              </a:rPr>
              <a:t> is a Professor of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Bible and Ancient Semitic Languages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 at the Jewish Theological Seminary</a:t>
            </a:r>
            <a:endParaRPr lang="en-US" dirty="0"/>
          </a:p>
        </p:txBody>
      </p:sp>
      <p:pic>
        <p:nvPicPr>
          <p:cNvPr id="1030" name="Picture 6" descr="http://drisha.org/wp-content/uploads/2015/05/Benjamin-Somm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68829"/>
            <a:ext cx="2808514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41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Sommer</a:t>
            </a:r>
            <a:r>
              <a:rPr lang="en-US" dirty="0" smtClean="0"/>
              <a:t>, </a:t>
            </a:r>
            <a:r>
              <a:rPr lang="en-US" i="1" dirty="0" smtClean="0"/>
              <a:t>Bodies of God</a:t>
            </a:r>
            <a:endParaRPr lang="en-US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91400" cy="519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48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Sommer</a:t>
            </a:r>
            <a:r>
              <a:rPr lang="en-US" dirty="0" smtClean="0"/>
              <a:t>, </a:t>
            </a:r>
            <a:r>
              <a:rPr lang="en-US" i="1" dirty="0" smtClean="0"/>
              <a:t>Bodies of God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97454"/>
            <a:ext cx="7340698" cy="2717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4114800"/>
            <a:ext cx="70739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72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Sommer</a:t>
            </a:r>
            <a:r>
              <a:rPr lang="en-US" dirty="0" smtClean="0"/>
              <a:t>, </a:t>
            </a:r>
            <a:r>
              <a:rPr lang="en-US" i="1" dirty="0" smtClean="0"/>
              <a:t>Bodies of God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68759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90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Sommer</a:t>
            </a:r>
            <a:r>
              <a:rPr lang="en-US" dirty="0" smtClean="0"/>
              <a:t>, </a:t>
            </a:r>
            <a:r>
              <a:rPr lang="en-US" i="1" dirty="0" smtClean="0"/>
              <a:t>Bodies of God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632266" cy="170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00" y="3266394"/>
            <a:ext cx="7481666" cy="254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49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Sommer</a:t>
            </a:r>
            <a:r>
              <a:rPr lang="en-US" dirty="0" smtClean="0"/>
              <a:t>, </a:t>
            </a:r>
            <a:r>
              <a:rPr lang="en-US" i="1" dirty="0" smtClean="0"/>
              <a:t>Bodies of God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630274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3" y="5105400"/>
            <a:ext cx="7488761" cy="88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953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Sommer</a:t>
            </a:r>
            <a:r>
              <a:rPr lang="en-US" dirty="0" smtClean="0"/>
              <a:t>, </a:t>
            </a:r>
            <a:r>
              <a:rPr lang="en-US" i="1" dirty="0" smtClean="0"/>
              <a:t>Bodies of God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81" y="1676400"/>
            <a:ext cx="8007931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853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Two slots, top tier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85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" y="914400"/>
            <a:ext cx="774223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897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066800"/>
            <a:ext cx="839946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986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Characterization of the Co-Regency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Anthropomorphic Portrayal (of Baal</a:t>
            </a:r>
            <a:r>
              <a:rPr lang="en-US" dirty="0" smtClean="0"/>
              <a:t>) as Lord of the Nations </a:t>
            </a:r>
          </a:p>
          <a:p>
            <a:pPr lvl="1"/>
            <a:r>
              <a:rPr lang="en-US" dirty="0" smtClean="0"/>
              <a:t>YHWH’s </a:t>
            </a:r>
            <a:r>
              <a:rPr lang="en-US" dirty="0"/>
              <a:t>(anthropomorphized) march to Zion (</a:t>
            </a:r>
            <a:r>
              <a:rPr lang="en-US" dirty="0" err="1"/>
              <a:t>Deut</a:t>
            </a:r>
            <a:r>
              <a:rPr lang="en-US" dirty="0"/>
              <a:t> 33:2, </a:t>
            </a:r>
            <a:r>
              <a:rPr lang="en-US" dirty="0" err="1"/>
              <a:t>Judg</a:t>
            </a:r>
            <a:r>
              <a:rPr lang="en-US" dirty="0"/>
              <a:t> 5:4–5 and Ps 68:8–9, 18–19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Anthropomorphic Portrayal of Baal as Victorious Warrior</a:t>
            </a:r>
          </a:p>
          <a:p>
            <a:pPr lvl="1"/>
            <a:r>
              <a:rPr lang="en-US" dirty="0" smtClean="0"/>
              <a:t>Joshua 5:13-15</a:t>
            </a:r>
          </a:p>
          <a:p>
            <a:r>
              <a:rPr lang="en-US" dirty="0" smtClean="0"/>
              <a:t>Enthroned in his House-Temple</a:t>
            </a:r>
          </a:p>
          <a:p>
            <a:pPr lvl="1"/>
            <a:r>
              <a:rPr lang="en-US" smtClean="0"/>
              <a:t>Victorious Baal </a:t>
            </a:r>
            <a:r>
              <a:rPr lang="en-US" dirty="0" smtClean="0"/>
              <a:t>reward with a house-temple</a:t>
            </a:r>
          </a:p>
          <a:p>
            <a:pPr lvl="1"/>
            <a:r>
              <a:rPr lang="en-US" dirty="0" err="1" smtClean="0"/>
              <a:t>Deut</a:t>
            </a:r>
            <a:r>
              <a:rPr lang="en-US" dirty="0" smtClean="0"/>
              <a:t> 4:35-39; 1 Kings 8</a:t>
            </a:r>
          </a:p>
        </p:txBody>
      </p:sp>
    </p:spTree>
    <p:extLst>
      <p:ext uri="{BB962C8B-B14F-4D97-AF65-F5344CB8AC3E}">
        <p14:creationId xmlns:p14="http://schemas.microsoft.com/office/powerpoint/2010/main" val="2804481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Characterization of the Co-Regency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200" b="1" dirty="0" smtClean="0">
                <a:solidFill>
                  <a:schemeClr val="accent3">
                    <a:lumMod val="75000"/>
                  </a:schemeClr>
                </a:solidFill>
              </a:rPr>
              <a:t>Anthropomorphic Portrayal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400" dirty="0"/>
              <a:t>Esther J. </a:t>
            </a:r>
            <a:r>
              <a:rPr lang="en-US" sz="3400" dirty="0" err="1"/>
              <a:t>Hamori</a:t>
            </a:r>
            <a:r>
              <a:rPr lang="en-US" sz="3400" dirty="0"/>
              <a:t>, </a:t>
            </a:r>
            <a:r>
              <a:rPr lang="en-US" sz="3400" b="1" i="1" dirty="0"/>
              <a:t>“When Gods Were Men”: The Embodied God in Biblical and Near Eastern Literature</a:t>
            </a:r>
            <a:r>
              <a:rPr lang="en-US" sz="3400" b="1" dirty="0"/>
              <a:t> </a:t>
            </a:r>
            <a:r>
              <a:rPr lang="en-US" sz="3400" dirty="0"/>
              <a:t>(BZAW 384; Berlin: Walter de </a:t>
            </a:r>
            <a:r>
              <a:rPr lang="en-US" sz="3400" dirty="0" err="1"/>
              <a:t>Gruyter</a:t>
            </a:r>
            <a:r>
              <a:rPr lang="en-US" sz="3400" dirty="0"/>
              <a:t>, 2008</a:t>
            </a:r>
            <a:r>
              <a:rPr lang="en-US" sz="3400" dirty="0" smtClean="0"/>
              <a:t>)</a:t>
            </a:r>
          </a:p>
          <a:p>
            <a:r>
              <a:rPr lang="en-US" sz="3400" dirty="0" err="1"/>
              <a:t>Marjo</a:t>
            </a:r>
            <a:r>
              <a:rPr lang="en-US" sz="3400" dirty="0"/>
              <a:t> C. A. </a:t>
            </a:r>
            <a:r>
              <a:rPr lang="en-US" sz="3400" dirty="0" err="1"/>
              <a:t>Korpel</a:t>
            </a:r>
            <a:r>
              <a:rPr lang="en-US" sz="3400" dirty="0"/>
              <a:t>, </a:t>
            </a:r>
            <a:r>
              <a:rPr lang="en-US" sz="3400" b="1" i="1" dirty="0"/>
              <a:t>A Rift in the Clouds: Ugaritic and Hebrew Descriptions of the Divine</a:t>
            </a:r>
            <a:r>
              <a:rPr lang="en-US" sz="3400" b="1" dirty="0"/>
              <a:t> </a:t>
            </a:r>
            <a:r>
              <a:rPr lang="en-US" sz="3400" dirty="0"/>
              <a:t>(</a:t>
            </a:r>
            <a:r>
              <a:rPr lang="en-US" sz="3400" dirty="0" err="1"/>
              <a:t>Münster</a:t>
            </a:r>
            <a:r>
              <a:rPr lang="en-US" sz="3400" dirty="0"/>
              <a:t>: Ugarit-</a:t>
            </a:r>
            <a:r>
              <a:rPr lang="en-US" sz="3400" dirty="0" err="1"/>
              <a:t>Verlag</a:t>
            </a:r>
            <a:r>
              <a:rPr lang="en-US" sz="3400" dirty="0"/>
              <a:t>, 1990</a:t>
            </a:r>
            <a:r>
              <a:rPr lang="en-US" sz="3400" dirty="0" smtClean="0"/>
              <a:t>)</a:t>
            </a:r>
          </a:p>
          <a:p>
            <a:r>
              <a:rPr lang="en-US" sz="3400" dirty="0" err="1"/>
              <a:t>Sommer</a:t>
            </a:r>
            <a:r>
              <a:rPr lang="en-US" sz="3400" dirty="0"/>
              <a:t>, Benjamin D. </a:t>
            </a:r>
            <a:r>
              <a:rPr lang="en-US" sz="3400" b="1" i="1" dirty="0"/>
              <a:t>The </a:t>
            </a:r>
            <a:r>
              <a:rPr lang="en-US" sz="3400" b="1" i="1" dirty="0" smtClean="0"/>
              <a:t>Bodies </a:t>
            </a:r>
            <a:r>
              <a:rPr lang="en-US" sz="3400" b="1" i="1" dirty="0"/>
              <a:t>of God and the </a:t>
            </a:r>
            <a:r>
              <a:rPr lang="en-US" sz="3400" b="1" i="1" dirty="0" smtClean="0"/>
              <a:t>World </a:t>
            </a:r>
            <a:r>
              <a:rPr lang="en-US" sz="3400" b="1" i="1" dirty="0"/>
              <a:t>of </a:t>
            </a:r>
            <a:r>
              <a:rPr lang="en-US" sz="3400" b="1" i="1" dirty="0" smtClean="0"/>
              <a:t>Ancient Israel</a:t>
            </a:r>
            <a:r>
              <a:rPr lang="en-US" sz="3400" dirty="0" smtClean="0"/>
              <a:t> (Cambridge </a:t>
            </a:r>
            <a:r>
              <a:rPr lang="en-US" sz="3400" dirty="0"/>
              <a:t>University Press, </a:t>
            </a:r>
            <a:r>
              <a:rPr lang="en-US" sz="3400" dirty="0" smtClean="0"/>
              <a:t>2009)</a:t>
            </a:r>
          </a:p>
          <a:p>
            <a:r>
              <a:rPr lang="en-US" sz="3400" dirty="0"/>
              <a:t>Stephen L. Herring, </a:t>
            </a:r>
            <a:r>
              <a:rPr lang="en-US" sz="3400" b="1" i="1" dirty="0"/>
              <a:t>Divine Substitution: Humanity as the Manifestation of Deity in the Hebrew Bible and the Ancient Near East </a:t>
            </a:r>
            <a:r>
              <a:rPr lang="en-US" sz="3400" dirty="0"/>
              <a:t>(FRLANT 247; </a:t>
            </a:r>
            <a:r>
              <a:rPr lang="en-US" sz="3400" dirty="0" err="1"/>
              <a:t>Göttingen</a:t>
            </a:r>
            <a:r>
              <a:rPr lang="en-US" sz="3400" dirty="0"/>
              <a:t>: </a:t>
            </a:r>
            <a:r>
              <a:rPr lang="en-US" sz="3400" dirty="0" err="1"/>
              <a:t>Vandenhoeck</a:t>
            </a:r>
            <a:r>
              <a:rPr lang="en-US" sz="3400" dirty="0"/>
              <a:t> &amp; </a:t>
            </a:r>
            <a:r>
              <a:rPr lang="en-US" sz="3400" dirty="0" err="1"/>
              <a:t>Rupprecht</a:t>
            </a:r>
            <a:r>
              <a:rPr lang="en-US" sz="3400" dirty="0"/>
              <a:t>, </a:t>
            </a:r>
            <a:r>
              <a:rPr lang="en-US" sz="3400" dirty="0" smtClean="0"/>
              <a:t>2013)</a:t>
            </a:r>
            <a:endParaRPr lang="en-US" sz="3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456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224</Words>
  <Application>Microsoft Office PowerPoint</Application>
  <PresentationFormat>On-screen Show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</vt:lpstr>
      <vt:lpstr>Sommer, Bodies of God</vt:lpstr>
      <vt:lpstr>Sommer, Bodies of God</vt:lpstr>
      <vt:lpstr>Sommer, Bodies of God</vt:lpstr>
      <vt:lpstr>Sommer, Bodies of God</vt:lpstr>
      <vt:lpstr>Sommer, Bodies of God</vt:lpstr>
      <vt:lpstr>Sommer, Bodies of God</vt:lpstr>
      <vt:lpstr>Two slots, top tier</vt:lpstr>
      <vt:lpstr>PowerPoint Presentation</vt:lpstr>
      <vt:lpstr>PowerPoint Presentation</vt:lpstr>
      <vt:lpstr>Characterization of the Co-Regency</vt:lpstr>
      <vt:lpstr>Characterization of the Co-Regency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Sommers</dc:title>
  <dc:creator>Michael Heiser</dc:creator>
  <cp:lastModifiedBy>Michael Heiser</cp:lastModifiedBy>
  <cp:revision>9</cp:revision>
  <dcterms:created xsi:type="dcterms:W3CDTF">2015-10-02T16:26:28Z</dcterms:created>
  <dcterms:modified xsi:type="dcterms:W3CDTF">2015-10-02T21:12:01Z</dcterms:modified>
</cp:coreProperties>
</file>