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57" r:id="rId2"/>
    <p:sldId id="282" r:id="rId3"/>
    <p:sldId id="267" r:id="rId4"/>
    <p:sldId id="269" r:id="rId5"/>
    <p:sldId id="270" r:id="rId6"/>
    <p:sldId id="271" r:id="rId7"/>
    <p:sldId id="272" r:id="rId8"/>
    <p:sldId id="268" r:id="rId9"/>
    <p:sldId id="275" r:id="rId10"/>
    <p:sldId id="276" r:id="rId11"/>
    <p:sldId id="274" r:id="rId12"/>
    <p:sldId id="277" r:id="rId13"/>
    <p:sldId id="264" r:id="rId14"/>
    <p:sldId id="283" r:id="rId15"/>
    <p:sldId id="284" r:id="rId16"/>
    <p:sldId id="285" r:id="rId17"/>
    <p:sldId id="286" r:id="rId18"/>
    <p:sldId id="278" r:id="rId19"/>
    <p:sldId id="280" r:id="rId20"/>
    <p:sldId id="281" r:id="rId21"/>
    <p:sldId id="279" r:id="rId22"/>
    <p:sldId id="287"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32"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8EA447A-366B-46B1-86C9-E4468BD2C4F8}" type="doc">
      <dgm:prSet loTypeId="urn:microsoft.com/office/officeart/2005/8/layout/pyramid1" loCatId="pyramid" qsTypeId="urn:microsoft.com/office/officeart/2005/8/quickstyle/simple5" qsCatId="simple" csTypeId="urn:microsoft.com/office/officeart/2005/8/colors/accent1_2" csCatId="accent1" phldr="1"/>
      <dgm:spPr/>
    </dgm:pt>
    <dgm:pt modelId="{2720CF5D-3505-4044-BDEA-4F589A6D1F5E}">
      <dgm:prSet phldrT="[Text]" custT="1"/>
      <dgm:spPr>
        <a:solidFill>
          <a:schemeClr val="accent1">
            <a:lumMod val="50000"/>
          </a:schemeClr>
        </a:solidFill>
      </dgm:spPr>
      <dgm:t>
        <a:bodyPr/>
        <a:lstStyle/>
        <a:p>
          <a:endParaRPr lang="en-US" sz="1600" dirty="0" smtClean="0">
            <a:solidFill>
              <a:schemeClr val="bg1"/>
            </a:solidFill>
            <a:latin typeface="Charis SIL" pitchFamily="2" charset="0"/>
            <a:ea typeface="Charis SIL" pitchFamily="2" charset="0"/>
          </a:endParaRPr>
        </a:p>
        <a:p>
          <a:endParaRPr lang="en-US" sz="1600" dirty="0" smtClean="0">
            <a:solidFill>
              <a:schemeClr val="bg1"/>
            </a:solidFill>
            <a:latin typeface="Charis SIL" pitchFamily="2" charset="0"/>
            <a:ea typeface="Charis SIL" pitchFamily="2" charset="0"/>
          </a:endParaRPr>
        </a:p>
        <a:p>
          <a:r>
            <a:rPr lang="en-US" sz="1600" dirty="0" smtClean="0">
              <a:solidFill>
                <a:schemeClr val="bg1"/>
              </a:solidFill>
              <a:latin typeface="Charis SIL" pitchFamily="2" charset="0"/>
              <a:ea typeface="Charis SIL" pitchFamily="2" charset="0"/>
            </a:rPr>
            <a:t>YHWH /</a:t>
          </a:r>
          <a:br>
            <a:rPr lang="en-US" sz="1600" dirty="0" smtClean="0">
              <a:solidFill>
                <a:schemeClr val="bg1"/>
              </a:solidFill>
              <a:latin typeface="Charis SIL" pitchFamily="2" charset="0"/>
              <a:ea typeface="Charis SIL" pitchFamily="2" charset="0"/>
            </a:rPr>
          </a:br>
          <a:r>
            <a:rPr lang="en-US" sz="1600" dirty="0" smtClean="0">
              <a:solidFill>
                <a:schemeClr val="bg1"/>
              </a:solidFill>
              <a:latin typeface="Charis SIL" pitchFamily="2" charset="0"/>
              <a:ea typeface="Charis SIL" pitchFamily="2" charset="0"/>
            </a:rPr>
            <a:t>Godhead</a:t>
          </a:r>
          <a:endParaRPr lang="en-US" sz="1600" dirty="0">
            <a:solidFill>
              <a:schemeClr val="bg1"/>
            </a:solidFill>
            <a:latin typeface="Charis SIL" pitchFamily="2" charset="0"/>
            <a:ea typeface="Charis SIL" pitchFamily="2" charset="0"/>
          </a:endParaRPr>
        </a:p>
      </dgm:t>
    </dgm:pt>
    <dgm:pt modelId="{CDA2AA6D-BB2D-4594-B51E-05A03497E4C2}" type="parTrans" cxnId="{14597843-6062-4202-8E7F-C29DC4796459}">
      <dgm:prSet/>
      <dgm:spPr/>
      <dgm:t>
        <a:bodyPr/>
        <a:lstStyle/>
        <a:p>
          <a:endParaRPr lang="en-US"/>
        </a:p>
      </dgm:t>
    </dgm:pt>
    <dgm:pt modelId="{A2CDD008-DFE0-46D6-AFF3-C7780D01ADC2}" type="sibTrans" cxnId="{14597843-6062-4202-8E7F-C29DC4796459}">
      <dgm:prSet/>
      <dgm:spPr/>
      <dgm:t>
        <a:bodyPr/>
        <a:lstStyle/>
        <a:p>
          <a:endParaRPr lang="en-US"/>
        </a:p>
      </dgm:t>
    </dgm:pt>
    <dgm:pt modelId="{FD9EE1C4-466D-4C6D-A1A6-BB22CFF929AE}">
      <dgm:prSet phldrT="[Text]" custT="1"/>
      <dgm:spPr>
        <a:solidFill>
          <a:schemeClr val="accent1">
            <a:lumMod val="50000"/>
          </a:schemeClr>
        </a:solidFill>
      </dgm:spPr>
      <dgm:t>
        <a:bodyPr/>
        <a:lstStyle/>
        <a:p>
          <a:r>
            <a:rPr lang="en-US" sz="2400" dirty="0" smtClean="0">
              <a:solidFill>
                <a:schemeClr val="bg1"/>
              </a:solidFill>
              <a:latin typeface="Charis SIL" pitchFamily="2" charset="0"/>
              <a:ea typeface="Charis SIL" pitchFamily="2" charset="0"/>
            </a:rPr>
            <a:t>sons of </a:t>
          </a:r>
          <a:r>
            <a:rPr lang="en-US" sz="2400" dirty="0" smtClean="0">
              <a:solidFill>
                <a:schemeClr val="bg1"/>
              </a:solidFill>
              <a:latin typeface="Charis SIL" pitchFamily="2" charset="0"/>
              <a:ea typeface="Charis SIL" pitchFamily="2" charset="0"/>
            </a:rPr>
            <a:t>God</a:t>
          </a:r>
          <a:endParaRPr lang="en-US" sz="1400" dirty="0">
            <a:solidFill>
              <a:schemeClr val="bg1"/>
            </a:solidFill>
            <a:latin typeface="Charis SIL" pitchFamily="2" charset="0"/>
            <a:ea typeface="Charis SIL" pitchFamily="2" charset="0"/>
          </a:endParaRPr>
        </a:p>
      </dgm:t>
    </dgm:pt>
    <dgm:pt modelId="{2F069261-332B-4116-AB7E-BBA1DD6EE7B2}" type="parTrans" cxnId="{803E76D5-A3DA-4D77-9642-A79914A35C70}">
      <dgm:prSet/>
      <dgm:spPr/>
      <dgm:t>
        <a:bodyPr/>
        <a:lstStyle/>
        <a:p>
          <a:endParaRPr lang="en-US"/>
        </a:p>
      </dgm:t>
    </dgm:pt>
    <dgm:pt modelId="{34BFFCB9-502C-499C-A9D2-C87111605245}" type="sibTrans" cxnId="{803E76D5-A3DA-4D77-9642-A79914A35C70}">
      <dgm:prSet/>
      <dgm:spPr/>
      <dgm:t>
        <a:bodyPr/>
        <a:lstStyle/>
        <a:p>
          <a:endParaRPr lang="en-US"/>
        </a:p>
      </dgm:t>
    </dgm:pt>
    <dgm:pt modelId="{19407D7D-CCC5-4A82-BC20-5B855803EBBC}">
      <dgm:prSet phldrT="[Text]" custT="1"/>
      <dgm:spPr>
        <a:solidFill>
          <a:schemeClr val="accent1">
            <a:lumMod val="50000"/>
          </a:schemeClr>
        </a:solidFill>
      </dgm:spPr>
      <dgm:t>
        <a:bodyPr/>
        <a:lstStyle/>
        <a:p>
          <a:r>
            <a:rPr lang="en-US" sz="2000" dirty="0" smtClean="0">
              <a:solidFill>
                <a:schemeClr val="bg1"/>
              </a:solidFill>
              <a:latin typeface="Charis SIL" pitchFamily="2" charset="0"/>
              <a:ea typeface="Charis SIL" pitchFamily="2" charset="0"/>
            </a:rPr>
            <a:t>angels </a:t>
          </a:r>
          <a:r>
            <a:rPr lang="en-US" sz="2000" dirty="0" smtClean="0">
              <a:solidFill>
                <a:schemeClr val="bg1"/>
              </a:solidFill>
              <a:latin typeface="Charis SIL" pitchFamily="2" charset="0"/>
              <a:ea typeface="Charis SIL" pitchFamily="2" charset="0"/>
            </a:rPr>
            <a:t>(messengers</a:t>
          </a:r>
          <a:r>
            <a:rPr lang="en-US" sz="2000" dirty="0" smtClean="0">
              <a:solidFill>
                <a:schemeClr val="bg1"/>
              </a:solidFill>
              <a:latin typeface="Charis SIL" pitchFamily="2" charset="0"/>
              <a:ea typeface="Charis SIL" pitchFamily="2" charset="0"/>
            </a:rPr>
            <a:t>)</a:t>
          </a:r>
          <a:endParaRPr lang="en-US" sz="2000" dirty="0" smtClean="0">
            <a:solidFill>
              <a:schemeClr val="bg1"/>
            </a:solidFill>
            <a:latin typeface="Charis SIL" pitchFamily="2" charset="0"/>
            <a:ea typeface="Charis SIL" pitchFamily="2" charset="0"/>
          </a:endParaRPr>
        </a:p>
      </dgm:t>
    </dgm:pt>
    <dgm:pt modelId="{C74154C1-FB28-43DE-A7BC-C23274A2932E}" type="parTrans" cxnId="{C95B398E-1B84-4304-8A14-47DF4092E327}">
      <dgm:prSet/>
      <dgm:spPr/>
      <dgm:t>
        <a:bodyPr/>
        <a:lstStyle/>
        <a:p>
          <a:endParaRPr lang="en-US"/>
        </a:p>
      </dgm:t>
    </dgm:pt>
    <dgm:pt modelId="{B3AD39E0-697E-4D3B-95CD-DE90D1806407}" type="sibTrans" cxnId="{C95B398E-1B84-4304-8A14-47DF4092E327}">
      <dgm:prSet/>
      <dgm:spPr/>
      <dgm:t>
        <a:bodyPr/>
        <a:lstStyle/>
        <a:p>
          <a:endParaRPr lang="en-US"/>
        </a:p>
      </dgm:t>
    </dgm:pt>
    <dgm:pt modelId="{C3E2477D-9D01-42CE-9BAB-430360EA6CAE}" type="pres">
      <dgm:prSet presAssocID="{E8EA447A-366B-46B1-86C9-E4468BD2C4F8}" presName="Name0" presStyleCnt="0">
        <dgm:presLayoutVars>
          <dgm:dir/>
          <dgm:animLvl val="lvl"/>
          <dgm:resizeHandles val="exact"/>
        </dgm:presLayoutVars>
      </dgm:prSet>
      <dgm:spPr/>
    </dgm:pt>
    <dgm:pt modelId="{5A5C985A-BBAE-494E-9807-8DD6A2AB7125}" type="pres">
      <dgm:prSet presAssocID="{2720CF5D-3505-4044-BDEA-4F589A6D1F5E}" presName="Name8" presStyleCnt="0"/>
      <dgm:spPr/>
    </dgm:pt>
    <dgm:pt modelId="{9376228F-643D-42C3-9C0E-F58C143FFE40}" type="pres">
      <dgm:prSet presAssocID="{2720CF5D-3505-4044-BDEA-4F589A6D1F5E}" presName="level" presStyleLbl="node1" presStyleIdx="0" presStyleCnt="3" custScaleX="106682" custScaleY="96773" custLinFactNeighborX="1830" custLinFactNeighborY="-6156">
        <dgm:presLayoutVars>
          <dgm:chMax val="1"/>
          <dgm:bulletEnabled val="1"/>
        </dgm:presLayoutVars>
      </dgm:prSet>
      <dgm:spPr/>
      <dgm:t>
        <a:bodyPr/>
        <a:lstStyle/>
        <a:p>
          <a:endParaRPr lang="en-US"/>
        </a:p>
      </dgm:t>
    </dgm:pt>
    <dgm:pt modelId="{D3F814A2-527E-46FF-895A-5262FE8A946B}" type="pres">
      <dgm:prSet presAssocID="{2720CF5D-3505-4044-BDEA-4F589A6D1F5E}" presName="levelTx" presStyleLbl="revTx" presStyleIdx="0" presStyleCnt="0">
        <dgm:presLayoutVars>
          <dgm:chMax val="1"/>
          <dgm:bulletEnabled val="1"/>
        </dgm:presLayoutVars>
      </dgm:prSet>
      <dgm:spPr/>
      <dgm:t>
        <a:bodyPr/>
        <a:lstStyle/>
        <a:p>
          <a:endParaRPr lang="en-US"/>
        </a:p>
      </dgm:t>
    </dgm:pt>
    <dgm:pt modelId="{3C28720B-6457-4821-BDCE-17D9455B2878}" type="pres">
      <dgm:prSet presAssocID="{FD9EE1C4-466D-4C6D-A1A6-BB22CFF929AE}" presName="Name8" presStyleCnt="0"/>
      <dgm:spPr/>
    </dgm:pt>
    <dgm:pt modelId="{9A1C2C86-E2DB-4DA5-9A70-84934CB4D77E}" type="pres">
      <dgm:prSet presAssocID="{FD9EE1C4-466D-4C6D-A1A6-BB22CFF929AE}" presName="level" presStyleLbl="node1" presStyleIdx="1" presStyleCnt="3" custScaleX="102152">
        <dgm:presLayoutVars>
          <dgm:chMax val="1"/>
          <dgm:bulletEnabled val="1"/>
        </dgm:presLayoutVars>
      </dgm:prSet>
      <dgm:spPr/>
      <dgm:t>
        <a:bodyPr/>
        <a:lstStyle/>
        <a:p>
          <a:endParaRPr lang="en-US"/>
        </a:p>
      </dgm:t>
    </dgm:pt>
    <dgm:pt modelId="{24D34FE3-C05B-4CCB-A04F-C9108F8ABFA3}" type="pres">
      <dgm:prSet presAssocID="{FD9EE1C4-466D-4C6D-A1A6-BB22CFF929AE}" presName="levelTx" presStyleLbl="revTx" presStyleIdx="0" presStyleCnt="0">
        <dgm:presLayoutVars>
          <dgm:chMax val="1"/>
          <dgm:bulletEnabled val="1"/>
        </dgm:presLayoutVars>
      </dgm:prSet>
      <dgm:spPr/>
      <dgm:t>
        <a:bodyPr/>
        <a:lstStyle/>
        <a:p>
          <a:endParaRPr lang="en-US"/>
        </a:p>
      </dgm:t>
    </dgm:pt>
    <dgm:pt modelId="{D51AF639-0465-4802-80BF-80C18569D8B8}" type="pres">
      <dgm:prSet presAssocID="{19407D7D-CCC5-4A82-BC20-5B855803EBBC}" presName="Name8" presStyleCnt="0"/>
      <dgm:spPr/>
    </dgm:pt>
    <dgm:pt modelId="{1A864C5F-6B72-4D9C-A774-86C1769CB5EA}" type="pres">
      <dgm:prSet presAssocID="{19407D7D-CCC5-4A82-BC20-5B855803EBBC}" presName="level" presStyleLbl="node1" presStyleIdx="2" presStyleCnt="3">
        <dgm:presLayoutVars>
          <dgm:chMax val="1"/>
          <dgm:bulletEnabled val="1"/>
        </dgm:presLayoutVars>
      </dgm:prSet>
      <dgm:spPr/>
      <dgm:t>
        <a:bodyPr/>
        <a:lstStyle/>
        <a:p>
          <a:endParaRPr lang="en-US"/>
        </a:p>
      </dgm:t>
    </dgm:pt>
    <dgm:pt modelId="{CFF221E1-C67B-47DE-9BA5-198ED0879178}" type="pres">
      <dgm:prSet presAssocID="{19407D7D-CCC5-4A82-BC20-5B855803EBBC}" presName="levelTx" presStyleLbl="revTx" presStyleIdx="0" presStyleCnt="0">
        <dgm:presLayoutVars>
          <dgm:chMax val="1"/>
          <dgm:bulletEnabled val="1"/>
        </dgm:presLayoutVars>
      </dgm:prSet>
      <dgm:spPr/>
      <dgm:t>
        <a:bodyPr/>
        <a:lstStyle/>
        <a:p>
          <a:endParaRPr lang="en-US"/>
        </a:p>
      </dgm:t>
    </dgm:pt>
  </dgm:ptLst>
  <dgm:cxnLst>
    <dgm:cxn modelId="{7BFC7C35-770F-4D3E-874E-8DA7F275B045}" type="presOf" srcId="{2720CF5D-3505-4044-BDEA-4F589A6D1F5E}" destId="{9376228F-643D-42C3-9C0E-F58C143FFE40}" srcOrd="0" destOrd="0" presId="urn:microsoft.com/office/officeart/2005/8/layout/pyramid1"/>
    <dgm:cxn modelId="{2494CF71-FFBA-473D-8ECB-6631246563D5}" type="presOf" srcId="{E8EA447A-366B-46B1-86C9-E4468BD2C4F8}" destId="{C3E2477D-9D01-42CE-9BAB-430360EA6CAE}" srcOrd="0" destOrd="0" presId="urn:microsoft.com/office/officeart/2005/8/layout/pyramid1"/>
    <dgm:cxn modelId="{1B2CA9D8-41FA-4D62-BC6E-33EAF2B63ACE}" type="presOf" srcId="{2720CF5D-3505-4044-BDEA-4F589A6D1F5E}" destId="{D3F814A2-527E-46FF-895A-5262FE8A946B}" srcOrd="1" destOrd="0" presId="urn:microsoft.com/office/officeart/2005/8/layout/pyramid1"/>
    <dgm:cxn modelId="{803E76D5-A3DA-4D77-9642-A79914A35C70}" srcId="{E8EA447A-366B-46B1-86C9-E4468BD2C4F8}" destId="{FD9EE1C4-466D-4C6D-A1A6-BB22CFF929AE}" srcOrd="1" destOrd="0" parTransId="{2F069261-332B-4116-AB7E-BBA1DD6EE7B2}" sibTransId="{34BFFCB9-502C-499C-A9D2-C87111605245}"/>
    <dgm:cxn modelId="{0960EAB2-E562-46EA-98D1-55E717C41A0F}" type="presOf" srcId="{FD9EE1C4-466D-4C6D-A1A6-BB22CFF929AE}" destId="{9A1C2C86-E2DB-4DA5-9A70-84934CB4D77E}" srcOrd="0" destOrd="0" presId="urn:microsoft.com/office/officeart/2005/8/layout/pyramid1"/>
    <dgm:cxn modelId="{14597843-6062-4202-8E7F-C29DC4796459}" srcId="{E8EA447A-366B-46B1-86C9-E4468BD2C4F8}" destId="{2720CF5D-3505-4044-BDEA-4F589A6D1F5E}" srcOrd="0" destOrd="0" parTransId="{CDA2AA6D-BB2D-4594-B51E-05A03497E4C2}" sibTransId="{A2CDD008-DFE0-46D6-AFF3-C7780D01ADC2}"/>
    <dgm:cxn modelId="{31C0EF7E-7285-455B-A745-8E5C278587E0}" type="presOf" srcId="{FD9EE1C4-466D-4C6D-A1A6-BB22CFF929AE}" destId="{24D34FE3-C05B-4CCB-A04F-C9108F8ABFA3}" srcOrd="1" destOrd="0" presId="urn:microsoft.com/office/officeart/2005/8/layout/pyramid1"/>
    <dgm:cxn modelId="{FC6D36FC-BBE6-40B4-841E-95F18275EF7F}" type="presOf" srcId="{19407D7D-CCC5-4A82-BC20-5B855803EBBC}" destId="{CFF221E1-C67B-47DE-9BA5-198ED0879178}" srcOrd="1" destOrd="0" presId="urn:microsoft.com/office/officeart/2005/8/layout/pyramid1"/>
    <dgm:cxn modelId="{84842675-305C-42C6-BE38-68120FD121DB}" type="presOf" srcId="{19407D7D-CCC5-4A82-BC20-5B855803EBBC}" destId="{1A864C5F-6B72-4D9C-A774-86C1769CB5EA}" srcOrd="0" destOrd="0" presId="urn:microsoft.com/office/officeart/2005/8/layout/pyramid1"/>
    <dgm:cxn modelId="{C95B398E-1B84-4304-8A14-47DF4092E327}" srcId="{E8EA447A-366B-46B1-86C9-E4468BD2C4F8}" destId="{19407D7D-CCC5-4A82-BC20-5B855803EBBC}" srcOrd="2" destOrd="0" parTransId="{C74154C1-FB28-43DE-A7BC-C23274A2932E}" sibTransId="{B3AD39E0-697E-4D3B-95CD-DE90D1806407}"/>
    <dgm:cxn modelId="{796683D4-237A-499B-B762-3E531176760F}" type="presParOf" srcId="{C3E2477D-9D01-42CE-9BAB-430360EA6CAE}" destId="{5A5C985A-BBAE-494E-9807-8DD6A2AB7125}" srcOrd="0" destOrd="0" presId="urn:microsoft.com/office/officeart/2005/8/layout/pyramid1"/>
    <dgm:cxn modelId="{46FF867D-AD98-4E1E-8F26-F4E1C204F193}" type="presParOf" srcId="{5A5C985A-BBAE-494E-9807-8DD6A2AB7125}" destId="{9376228F-643D-42C3-9C0E-F58C143FFE40}" srcOrd="0" destOrd="0" presId="urn:microsoft.com/office/officeart/2005/8/layout/pyramid1"/>
    <dgm:cxn modelId="{F0F7F7A9-EB76-4833-A38A-95F632DEC29A}" type="presParOf" srcId="{5A5C985A-BBAE-494E-9807-8DD6A2AB7125}" destId="{D3F814A2-527E-46FF-895A-5262FE8A946B}" srcOrd="1" destOrd="0" presId="urn:microsoft.com/office/officeart/2005/8/layout/pyramid1"/>
    <dgm:cxn modelId="{0FDA92A7-0B45-409D-AF4E-BB5B026B1760}" type="presParOf" srcId="{C3E2477D-9D01-42CE-9BAB-430360EA6CAE}" destId="{3C28720B-6457-4821-BDCE-17D9455B2878}" srcOrd="1" destOrd="0" presId="urn:microsoft.com/office/officeart/2005/8/layout/pyramid1"/>
    <dgm:cxn modelId="{1CE14C65-D3C5-4910-9B0C-0FF469EDCDC5}" type="presParOf" srcId="{3C28720B-6457-4821-BDCE-17D9455B2878}" destId="{9A1C2C86-E2DB-4DA5-9A70-84934CB4D77E}" srcOrd="0" destOrd="0" presId="urn:microsoft.com/office/officeart/2005/8/layout/pyramid1"/>
    <dgm:cxn modelId="{09971631-71D4-46C4-80B7-E82365010AF5}" type="presParOf" srcId="{3C28720B-6457-4821-BDCE-17D9455B2878}" destId="{24D34FE3-C05B-4CCB-A04F-C9108F8ABFA3}" srcOrd="1" destOrd="0" presId="urn:microsoft.com/office/officeart/2005/8/layout/pyramid1"/>
    <dgm:cxn modelId="{D6911E7F-180E-4EDC-8CD2-799FA4EE234F}" type="presParOf" srcId="{C3E2477D-9D01-42CE-9BAB-430360EA6CAE}" destId="{D51AF639-0465-4802-80BF-80C18569D8B8}" srcOrd="2" destOrd="0" presId="urn:microsoft.com/office/officeart/2005/8/layout/pyramid1"/>
    <dgm:cxn modelId="{BB54C181-9592-4F5B-BE0D-C9AF656A4B43}" type="presParOf" srcId="{D51AF639-0465-4802-80BF-80C18569D8B8}" destId="{1A864C5F-6B72-4D9C-A774-86C1769CB5EA}" srcOrd="0" destOrd="0" presId="urn:microsoft.com/office/officeart/2005/8/layout/pyramid1"/>
    <dgm:cxn modelId="{E986D6D7-0997-457C-816E-FC5F040A8DD6}" type="presParOf" srcId="{D51AF639-0465-4802-80BF-80C18569D8B8}" destId="{CFF221E1-C67B-47DE-9BA5-198ED0879178}" srcOrd="1" destOrd="0" presId="urn:microsoft.com/office/officeart/2005/8/layout/pyramid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76228F-643D-42C3-9C0E-F58C143FFE40}">
      <dsp:nvSpPr>
        <dsp:cNvPr id="0" name=""/>
        <dsp:cNvSpPr/>
      </dsp:nvSpPr>
      <dsp:spPr>
        <a:xfrm>
          <a:off x="1568646" y="0"/>
          <a:ext cx="1643492" cy="1714485"/>
        </a:xfrm>
        <a:prstGeom prst="trapezoid">
          <a:avLst>
            <a:gd name="adj" fmla="val 46868"/>
          </a:avLst>
        </a:prstGeom>
        <a:solidFill>
          <a:schemeClr val="accent1">
            <a:lumMod val="50000"/>
          </a:schemeClr>
        </a:solidFill>
        <a:ln>
          <a:noFill/>
        </a:ln>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accent1">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endParaRPr lang="en-US" sz="1600" kern="1200" dirty="0" smtClean="0">
            <a:solidFill>
              <a:schemeClr val="bg1"/>
            </a:solidFill>
            <a:latin typeface="Charis SIL" pitchFamily="2" charset="0"/>
            <a:ea typeface="Charis SIL" pitchFamily="2" charset="0"/>
          </a:endParaRPr>
        </a:p>
        <a:p>
          <a:pPr lvl="0" algn="ctr" defTabSz="711200">
            <a:lnSpc>
              <a:spcPct val="90000"/>
            </a:lnSpc>
            <a:spcBef>
              <a:spcPct val="0"/>
            </a:spcBef>
            <a:spcAft>
              <a:spcPct val="35000"/>
            </a:spcAft>
          </a:pPr>
          <a:endParaRPr lang="en-US" sz="1600" kern="1200" dirty="0" smtClean="0">
            <a:solidFill>
              <a:schemeClr val="bg1"/>
            </a:solidFill>
            <a:latin typeface="Charis SIL" pitchFamily="2" charset="0"/>
            <a:ea typeface="Charis SIL" pitchFamily="2" charset="0"/>
          </a:endParaRPr>
        </a:p>
        <a:p>
          <a:pPr lvl="0" algn="ctr" defTabSz="711200">
            <a:lnSpc>
              <a:spcPct val="90000"/>
            </a:lnSpc>
            <a:spcBef>
              <a:spcPct val="0"/>
            </a:spcBef>
            <a:spcAft>
              <a:spcPct val="35000"/>
            </a:spcAft>
          </a:pPr>
          <a:r>
            <a:rPr lang="en-US" sz="1600" kern="1200" dirty="0" smtClean="0">
              <a:solidFill>
                <a:schemeClr val="bg1"/>
              </a:solidFill>
              <a:latin typeface="Charis SIL" pitchFamily="2" charset="0"/>
              <a:ea typeface="Charis SIL" pitchFamily="2" charset="0"/>
            </a:rPr>
            <a:t>YHWH /</a:t>
          </a:r>
          <a:br>
            <a:rPr lang="en-US" sz="1600" kern="1200" dirty="0" smtClean="0">
              <a:solidFill>
                <a:schemeClr val="bg1"/>
              </a:solidFill>
              <a:latin typeface="Charis SIL" pitchFamily="2" charset="0"/>
              <a:ea typeface="Charis SIL" pitchFamily="2" charset="0"/>
            </a:rPr>
          </a:br>
          <a:r>
            <a:rPr lang="en-US" sz="1600" kern="1200" dirty="0" smtClean="0">
              <a:solidFill>
                <a:schemeClr val="bg1"/>
              </a:solidFill>
              <a:latin typeface="Charis SIL" pitchFamily="2" charset="0"/>
              <a:ea typeface="Charis SIL" pitchFamily="2" charset="0"/>
            </a:rPr>
            <a:t>Godhead</a:t>
          </a:r>
          <a:endParaRPr lang="en-US" sz="1600" kern="1200" dirty="0">
            <a:solidFill>
              <a:schemeClr val="bg1"/>
            </a:solidFill>
            <a:latin typeface="Charis SIL" pitchFamily="2" charset="0"/>
            <a:ea typeface="Charis SIL" pitchFamily="2" charset="0"/>
          </a:endParaRPr>
        </a:p>
      </dsp:txBody>
      <dsp:txXfrm>
        <a:off x="1568646" y="0"/>
        <a:ext cx="1643492" cy="1714485"/>
      </dsp:txXfrm>
    </dsp:sp>
    <dsp:sp modelId="{9A1C2C86-E2DB-4DA5-9A70-84934CB4D77E}">
      <dsp:nvSpPr>
        <dsp:cNvPr id="0" name=""/>
        <dsp:cNvSpPr/>
      </dsp:nvSpPr>
      <dsp:spPr>
        <a:xfrm>
          <a:off x="762256" y="1714485"/>
          <a:ext cx="3199887" cy="1771657"/>
        </a:xfrm>
        <a:prstGeom prst="trapezoid">
          <a:avLst>
            <a:gd name="adj" fmla="val 44928"/>
          </a:avLst>
        </a:prstGeom>
        <a:solidFill>
          <a:schemeClr val="accent1">
            <a:lumMod val="50000"/>
          </a:schemeClr>
        </a:solidFill>
        <a:ln>
          <a:noFill/>
        </a:ln>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accent1">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solidFill>
                <a:schemeClr val="bg1"/>
              </a:solidFill>
              <a:latin typeface="Charis SIL" pitchFamily="2" charset="0"/>
              <a:ea typeface="Charis SIL" pitchFamily="2" charset="0"/>
            </a:rPr>
            <a:t>sons of </a:t>
          </a:r>
          <a:r>
            <a:rPr lang="en-US" sz="2400" kern="1200" dirty="0" smtClean="0">
              <a:solidFill>
                <a:schemeClr val="bg1"/>
              </a:solidFill>
              <a:latin typeface="Charis SIL" pitchFamily="2" charset="0"/>
              <a:ea typeface="Charis SIL" pitchFamily="2" charset="0"/>
            </a:rPr>
            <a:t>God</a:t>
          </a:r>
          <a:endParaRPr lang="en-US" sz="1400" kern="1200" dirty="0">
            <a:solidFill>
              <a:schemeClr val="bg1"/>
            </a:solidFill>
            <a:latin typeface="Charis SIL" pitchFamily="2" charset="0"/>
            <a:ea typeface="Charis SIL" pitchFamily="2" charset="0"/>
          </a:endParaRPr>
        </a:p>
      </dsp:txBody>
      <dsp:txXfrm>
        <a:off x="1322236" y="1714485"/>
        <a:ext cx="2079926" cy="1771657"/>
      </dsp:txXfrm>
    </dsp:sp>
    <dsp:sp modelId="{1A864C5F-6B72-4D9C-A774-86C1769CB5EA}">
      <dsp:nvSpPr>
        <dsp:cNvPr id="0" name=""/>
        <dsp:cNvSpPr/>
      </dsp:nvSpPr>
      <dsp:spPr>
        <a:xfrm>
          <a:off x="0" y="3486142"/>
          <a:ext cx="4724399" cy="1771657"/>
        </a:xfrm>
        <a:prstGeom prst="trapezoid">
          <a:avLst>
            <a:gd name="adj" fmla="val 44928"/>
          </a:avLst>
        </a:prstGeom>
        <a:solidFill>
          <a:schemeClr val="accent1">
            <a:lumMod val="50000"/>
          </a:schemeClr>
        </a:solidFill>
        <a:ln>
          <a:noFill/>
        </a:ln>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accent1">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bg1"/>
              </a:solidFill>
              <a:latin typeface="Charis SIL" pitchFamily="2" charset="0"/>
              <a:ea typeface="Charis SIL" pitchFamily="2" charset="0"/>
            </a:rPr>
            <a:t>angels </a:t>
          </a:r>
          <a:r>
            <a:rPr lang="en-US" sz="2000" kern="1200" dirty="0" smtClean="0">
              <a:solidFill>
                <a:schemeClr val="bg1"/>
              </a:solidFill>
              <a:latin typeface="Charis SIL" pitchFamily="2" charset="0"/>
              <a:ea typeface="Charis SIL" pitchFamily="2" charset="0"/>
            </a:rPr>
            <a:t>(messengers</a:t>
          </a:r>
          <a:r>
            <a:rPr lang="en-US" sz="2000" kern="1200" dirty="0" smtClean="0">
              <a:solidFill>
                <a:schemeClr val="bg1"/>
              </a:solidFill>
              <a:latin typeface="Charis SIL" pitchFamily="2" charset="0"/>
              <a:ea typeface="Charis SIL" pitchFamily="2" charset="0"/>
            </a:rPr>
            <a:t>)</a:t>
          </a:r>
          <a:endParaRPr lang="en-US" sz="2000" kern="1200" dirty="0" smtClean="0">
            <a:solidFill>
              <a:schemeClr val="bg1"/>
            </a:solidFill>
            <a:latin typeface="Charis SIL" pitchFamily="2" charset="0"/>
            <a:ea typeface="Charis SIL" pitchFamily="2" charset="0"/>
          </a:endParaRPr>
        </a:p>
      </dsp:txBody>
      <dsp:txXfrm>
        <a:off x="826769" y="3486142"/>
        <a:ext cx="3070860" cy="1771657"/>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5A7EE6-77B7-4463-8F5A-B587D9949ECE}" type="datetimeFigureOut">
              <a:rPr lang="en-US" smtClean="0"/>
              <a:t>9/20/2015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83C5100-EACC-406A-A2A1-796820739FCC}" type="slidenum">
              <a:rPr lang="en-US" smtClean="0"/>
              <a:t>‹#›</a:t>
            </a:fld>
            <a:endParaRPr lang="en-US"/>
          </a:p>
        </p:txBody>
      </p:sp>
    </p:spTree>
    <p:extLst>
      <p:ext uri="{BB962C8B-B14F-4D97-AF65-F5344CB8AC3E}">
        <p14:creationId xmlns:p14="http://schemas.microsoft.com/office/powerpoint/2010/main" val="21398380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9F31C43-B14D-491A-950F-61A2252679B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9F31C43-B14D-491A-950F-61A2252679B9}"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9F31C43-B14D-491A-950F-61A2252679B9}"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9F31C43-B14D-491A-950F-61A2252679B9}"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9F31C43-B14D-491A-950F-61A2252679B9}"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9F31C43-B14D-491A-950F-61A2252679B9}"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9F31C43-B14D-491A-950F-61A2252679B9}"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9F31C43-B14D-491A-950F-61A2252679B9}"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9F31C43-B14D-491A-950F-61A2252679B9}"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9F31C43-B14D-491A-950F-61A2252679B9}" type="slidenum">
              <a:rPr lang="en-US" smtClean="0"/>
              <a:pPr/>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9F31C43-B14D-491A-950F-61A2252679B9}" type="slidenum">
              <a:rPr lang="en-US" smtClean="0"/>
              <a:pPr/>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9F31C43-B14D-491A-950F-61A2252679B9}" type="slidenum">
              <a:rPr lang="en-US" smtClean="0"/>
              <a:pPr/>
              <a:t>18</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9F31C43-B14D-491A-950F-61A2252679B9}" type="slidenum">
              <a:rPr lang="en-US" smtClean="0"/>
              <a:pPr/>
              <a:t>19</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9F31C43-B14D-491A-950F-61A2252679B9}" type="slidenum">
              <a:rPr lang="en-US" smtClean="0"/>
              <a:pPr/>
              <a:t>20</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9F31C43-B14D-491A-950F-61A2252679B9}" type="slidenum">
              <a:rPr lang="en-US" smtClean="0"/>
              <a:pPr/>
              <a:t>21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7CE744E4-0E5A-49E6-841E-CB3BD9532FFF}" type="datetimeFigureOut">
              <a:rPr lang="en-US" smtClean="0"/>
              <a:t>9/20/2015</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89577947-DC7C-46F3-9CEF-90AB7A2C9BF0}"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CE744E4-0E5A-49E6-841E-CB3BD9532FFF}" type="datetimeFigureOut">
              <a:rPr lang="en-US" smtClean="0"/>
              <a:t>9/20/2015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577947-DC7C-46F3-9CEF-90AB7A2C9BF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CE744E4-0E5A-49E6-841E-CB3BD9532FFF}" type="datetimeFigureOut">
              <a:rPr lang="en-US" smtClean="0"/>
              <a:t>9/20/2015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577947-DC7C-46F3-9CEF-90AB7A2C9BF0}"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7CE744E4-0E5A-49E6-841E-CB3BD9532FFF}" type="datetimeFigureOut">
              <a:rPr lang="en-US" smtClean="0"/>
              <a:t>9/20/2015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577947-DC7C-46F3-9CEF-90AB7A2C9BF0}"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CE744E4-0E5A-49E6-841E-CB3BD9532FFF}" type="datetimeFigureOut">
              <a:rPr lang="en-US" smtClean="0"/>
              <a:t>9/20/2015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9577947-DC7C-46F3-9CEF-90AB7A2C9BF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CE744E4-0E5A-49E6-841E-CB3BD9532FFF}" type="datetimeFigureOut">
              <a:rPr lang="en-US" smtClean="0"/>
              <a:t>9/20/2015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9577947-DC7C-46F3-9CEF-90AB7A2C9BF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E744E4-0E5A-49E6-841E-CB3BD9532FFF}" type="datetimeFigureOut">
              <a:rPr lang="en-US" smtClean="0"/>
              <a:t>9/20/2015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9577947-DC7C-46F3-9CEF-90AB7A2C9BF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7CE744E4-0E5A-49E6-841E-CB3BD9532FFF}" type="datetimeFigureOut">
              <a:rPr lang="en-US" smtClean="0"/>
              <a:t>9/20/2015</a:t>
            </a:fld>
            <a:endParaRPr lang="en-US"/>
          </a:p>
        </p:txBody>
      </p:sp>
      <p:sp>
        <p:nvSpPr>
          <p:cNvPr id="7" name="Slide Number Placeholder 6"/>
          <p:cNvSpPr>
            <a:spLocks noGrp="1"/>
          </p:cNvSpPr>
          <p:nvPr>
            <p:ph type="sldNum" sz="quarter" idx="12"/>
          </p:nvPr>
        </p:nvSpPr>
        <p:spPr/>
        <p:txBody>
          <a:bodyPr/>
          <a:lstStyle/>
          <a:p>
            <a:fld id="{89577947-DC7C-46F3-9CEF-90AB7A2C9BF0}"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E744E4-0E5A-49E6-841E-CB3BD9532FFF}" type="datetimeFigureOut">
              <a:rPr lang="en-US" smtClean="0"/>
              <a:t>9/20/2015</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89577947-DC7C-46F3-9CEF-90AB7A2C9BF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E744E4-0E5A-49E6-841E-CB3BD9532FFF}" type="datetimeFigureOut">
              <a:rPr lang="en-US" smtClean="0"/>
              <a:t>9/20/2015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577947-DC7C-46F3-9CEF-90AB7A2C9BF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E744E4-0E5A-49E6-841E-CB3BD9532FFF}" type="datetimeFigureOut">
              <a:rPr lang="en-US" smtClean="0"/>
              <a:t>9/20/2015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577947-DC7C-46F3-9CEF-90AB7A2C9BF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7CE744E4-0E5A-49E6-841E-CB3BD9532FFF}" type="datetimeFigureOut">
              <a:rPr lang="en-US" smtClean="0"/>
              <a:t>9/20/2015</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89577947-DC7C-46F3-9CEF-90AB7A2C9BF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logosres:esv;ref=BibleESV.1Jn3.1" TargetMode="External"/><Relationship Id="rId7" Type="http://schemas.openxmlformats.org/officeDocument/2006/relationships/hyperlink" Target="logosres:esv;ref=BibleESV.Heb2.10" TargetMode="External"/><Relationship Id="rId2" Type="http://schemas.openxmlformats.org/officeDocument/2006/relationships/hyperlink" Target="logosres:esv;ref=BibleESV.Jn1.12" TargetMode="External"/><Relationship Id="rId1" Type="http://schemas.openxmlformats.org/officeDocument/2006/relationships/slideLayout" Target="../slideLayouts/slideLayout2.xml"/><Relationship Id="rId6" Type="http://schemas.openxmlformats.org/officeDocument/2006/relationships/hyperlink" Target="logosres:esv;ref=BibleESV.2Pe1.4" TargetMode="External"/><Relationship Id="rId5" Type="http://schemas.openxmlformats.org/officeDocument/2006/relationships/hyperlink" Target="logosres:esv;ref=BibleESV.Ro8.14-16" TargetMode="External"/><Relationship Id="rId4" Type="http://schemas.openxmlformats.org/officeDocument/2006/relationships/hyperlink" Target="logosres:esv;ref=BibleESV.Ga3.26"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33365" y="2362200"/>
            <a:ext cx="3313355" cy="1828800"/>
          </a:xfrm>
        </p:spPr>
        <p:txBody>
          <a:bodyPr>
            <a:normAutofit/>
          </a:bodyPr>
          <a:lstStyle/>
          <a:p>
            <a:r>
              <a:rPr lang="en-US" b="1" dirty="0" smtClean="0"/>
              <a:t>Supernatural</a:t>
            </a:r>
            <a:r>
              <a:rPr lang="en-US" b="1" dirty="0" smtClean="0"/>
              <a:t> Worldview of the Bible</a:t>
            </a:r>
            <a:endParaRPr lang="en-US" b="1" dirty="0"/>
          </a:p>
        </p:txBody>
      </p:sp>
      <p:sp>
        <p:nvSpPr>
          <p:cNvPr id="3" name="Subtitle 2"/>
          <p:cNvSpPr>
            <a:spLocks noGrp="1"/>
          </p:cNvSpPr>
          <p:nvPr>
            <p:ph type="subTitle" idx="1"/>
          </p:nvPr>
        </p:nvSpPr>
        <p:spPr>
          <a:xfrm>
            <a:off x="4733365" y="4953000"/>
            <a:ext cx="3309803" cy="728709"/>
          </a:xfrm>
        </p:spPr>
        <p:txBody>
          <a:bodyPr>
            <a:normAutofit/>
          </a:bodyPr>
          <a:lstStyle/>
          <a:p>
            <a:pPr algn="r"/>
            <a:r>
              <a:rPr lang="en-US" sz="2800" b="1" dirty="0" smtClean="0">
                <a:solidFill>
                  <a:schemeClr val="accent3">
                    <a:lumMod val="75000"/>
                  </a:schemeClr>
                </a:solidFill>
              </a:rPr>
              <a:t>New Testament</a:t>
            </a:r>
            <a:endParaRPr lang="en-US" sz="2800" b="1" dirty="0">
              <a:solidFill>
                <a:schemeClr val="accent3">
                  <a:lumMod val="75000"/>
                </a:schemeClr>
              </a:solidFill>
            </a:endParaRPr>
          </a:p>
        </p:txBody>
      </p:sp>
    </p:spTree>
    <p:extLst>
      <p:ext uri="{BB962C8B-B14F-4D97-AF65-F5344CB8AC3E}">
        <p14:creationId xmlns:p14="http://schemas.microsoft.com/office/powerpoint/2010/main" val="4340699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t>Cosmic Geography</a:t>
            </a:r>
            <a:endParaRPr lang="en-US" b="1" dirty="0"/>
          </a:p>
        </p:txBody>
      </p:sp>
      <p:sp>
        <p:nvSpPr>
          <p:cNvPr id="5" name="Text Placeholder 4"/>
          <p:cNvSpPr>
            <a:spLocks noGrp="1"/>
          </p:cNvSpPr>
          <p:nvPr>
            <p:ph type="body" idx="1"/>
          </p:nvPr>
        </p:nvSpPr>
        <p:spPr>
          <a:xfrm>
            <a:off x="1258645" y="4572000"/>
            <a:ext cx="6637467" cy="1215613"/>
          </a:xfrm>
        </p:spPr>
        <p:txBody>
          <a:bodyPr/>
          <a:lstStyle/>
          <a:p>
            <a:pPr algn="r"/>
            <a:r>
              <a:rPr lang="en-US" b="1" dirty="0" smtClean="0">
                <a:solidFill>
                  <a:schemeClr val="tx1"/>
                </a:solidFill>
              </a:rPr>
              <a:t>Reclaiming the Nations</a:t>
            </a:r>
            <a:endParaRPr lang="en-US" b="1" dirty="0">
              <a:solidFill>
                <a:schemeClr val="tx1"/>
              </a:solidFill>
            </a:endParaRPr>
          </a:p>
        </p:txBody>
      </p:sp>
    </p:spTree>
    <p:extLst>
      <p:ext uri="{BB962C8B-B14F-4D97-AF65-F5344CB8AC3E}">
        <p14:creationId xmlns:p14="http://schemas.microsoft.com/office/powerpoint/2010/main" val="15477443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533400"/>
            <a:ext cx="8458200" cy="889464"/>
          </a:xfrm>
        </p:spPr>
        <p:txBody>
          <a:bodyPr>
            <a:noAutofit/>
          </a:bodyPr>
          <a:lstStyle/>
          <a:p>
            <a:r>
              <a:rPr lang="en-US" b="1" dirty="0">
                <a:solidFill>
                  <a:schemeClr val="accent3">
                    <a:lumMod val="75000"/>
                  </a:schemeClr>
                </a:solidFill>
              </a:rPr>
              <a:t>N</a:t>
            </a:r>
            <a:r>
              <a:rPr lang="en-US" sz="4000" b="1" dirty="0" smtClean="0">
                <a:solidFill>
                  <a:schemeClr val="accent3">
                    <a:lumMod val="75000"/>
                  </a:schemeClr>
                </a:solidFill>
              </a:rPr>
              <a:t>T</a:t>
            </a:r>
            <a:r>
              <a:rPr lang="en-US" sz="4000" b="1" dirty="0" smtClean="0">
                <a:solidFill>
                  <a:schemeClr val="accent1">
                    <a:lumMod val="75000"/>
                  </a:schemeClr>
                </a:solidFill>
              </a:rPr>
              <a:t> Cosmic Geography</a:t>
            </a:r>
            <a:endParaRPr lang="en-US" sz="4000" b="1" dirty="0">
              <a:solidFill>
                <a:schemeClr val="accent1">
                  <a:lumMod val="75000"/>
                </a:schemeClr>
              </a:solidFill>
            </a:endParaRPr>
          </a:p>
        </p:txBody>
      </p:sp>
      <p:sp>
        <p:nvSpPr>
          <p:cNvPr id="4" name="Content Placeholder 3"/>
          <p:cNvSpPr>
            <a:spLocks noGrp="1"/>
          </p:cNvSpPr>
          <p:nvPr>
            <p:ph idx="1"/>
          </p:nvPr>
        </p:nvSpPr>
        <p:spPr>
          <a:xfrm>
            <a:off x="457200" y="1676401"/>
            <a:ext cx="8229600" cy="762000"/>
          </a:xfrm>
        </p:spPr>
        <p:txBody>
          <a:bodyPr>
            <a:normAutofit/>
          </a:bodyPr>
          <a:lstStyle/>
          <a:p>
            <a:r>
              <a:rPr lang="en-US" dirty="0" smtClean="0">
                <a:latin typeface="Calibri" pitchFamily="34" charset="0"/>
              </a:rPr>
              <a:t>Acts 2 – Pentecost</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015" y="2438400"/>
            <a:ext cx="8229600" cy="4055498"/>
          </a:xfrm>
          <a:prstGeom prst="rect">
            <a:avLst/>
          </a:prstGeom>
          <a:noFill/>
          <a:ln w="9525">
            <a:solidFill>
              <a:schemeClr val="accent1">
                <a:lumMod val="75000"/>
              </a:schemeClr>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633401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533400"/>
            <a:ext cx="8458200" cy="889464"/>
          </a:xfrm>
        </p:spPr>
        <p:txBody>
          <a:bodyPr>
            <a:noAutofit/>
          </a:bodyPr>
          <a:lstStyle/>
          <a:p>
            <a:r>
              <a:rPr lang="en-US" b="1" dirty="0">
                <a:solidFill>
                  <a:schemeClr val="accent3">
                    <a:lumMod val="75000"/>
                  </a:schemeClr>
                </a:solidFill>
              </a:rPr>
              <a:t>N</a:t>
            </a:r>
            <a:r>
              <a:rPr lang="en-US" sz="4000" b="1" dirty="0" smtClean="0">
                <a:solidFill>
                  <a:schemeClr val="accent3">
                    <a:lumMod val="75000"/>
                  </a:schemeClr>
                </a:solidFill>
              </a:rPr>
              <a:t>T</a:t>
            </a:r>
            <a:r>
              <a:rPr lang="en-US" sz="4000" b="1" dirty="0" smtClean="0">
                <a:solidFill>
                  <a:schemeClr val="accent1">
                    <a:lumMod val="75000"/>
                  </a:schemeClr>
                </a:solidFill>
              </a:rPr>
              <a:t> Cosmic Geography</a:t>
            </a:r>
            <a:endParaRPr lang="en-US" sz="4000" b="1" dirty="0">
              <a:solidFill>
                <a:schemeClr val="accent1">
                  <a:lumMod val="75000"/>
                </a:schemeClr>
              </a:solidFill>
            </a:endParaRPr>
          </a:p>
        </p:txBody>
      </p:sp>
      <p:sp>
        <p:nvSpPr>
          <p:cNvPr id="4" name="Content Placeholder 3"/>
          <p:cNvSpPr>
            <a:spLocks noGrp="1"/>
          </p:cNvSpPr>
          <p:nvPr>
            <p:ph idx="1"/>
          </p:nvPr>
        </p:nvSpPr>
        <p:spPr>
          <a:xfrm>
            <a:off x="457200" y="1676401"/>
            <a:ext cx="8229600" cy="762000"/>
          </a:xfrm>
        </p:spPr>
        <p:txBody>
          <a:bodyPr>
            <a:normAutofit/>
          </a:bodyPr>
          <a:lstStyle/>
          <a:p>
            <a:r>
              <a:rPr lang="en-US" dirty="0" smtClean="0">
                <a:latin typeface="Calibri" pitchFamily="34" charset="0"/>
              </a:rPr>
              <a:t>Acts 2 – Pentecost</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438400"/>
            <a:ext cx="8229600" cy="4043723"/>
          </a:xfrm>
          <a:prstGeom prst="rect">
            <a:avLst/>
          </a:prstGeom>
          <a:noFill/>
          <a:ln w="9525">
            <a:solidFill>
              <a:schemeClr val="accent1">
                <a:lumMod val="75000"/>
              </a:schemeClr>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2420142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533400"/>
            <a:ext cx="8458200" cy="889464"/>
          </a:xfrm>
        </p:spPr>
        <p:txBody>
          <a:bodyPr>
            <a:noAutofit/>
          </a:bodyPr>
          <a:lstStyle/>
          <a:p>
            <a:r>
              <a:rPr lang="en-US" b="1" dirty="0">
                <a:solidFill>
                  <a:schemeClr val="accent3">
                    <a:lumMod val="75000"/>
                  </a:schemeClr>
                </a:solidFill>
              </a:rPr>
              <a:t>N</a:t>
            </a:r>
            <a:r>
              <a:rPr lang="en-US" sz="4000" b="1" dirty="0" smtClean="0">
                <a:solidFill>
                  <a:schemeClr val="accent3">
                    <a:lumMod val="75000"/>
                  </a:schemeClr>
                </a:solidFill>
              </a:rPr>
              <a:t>T</a:t>
            </a:r>
            <a:r>
              <a:rPr lang="en-US" sz="4000" b="1" dirty="0" smtClean="0">
                <a:solidFill>
                  <a:schemeClr val="accent1">
                    <a:lumMod val="75000"/>
                  </a:schemeClr>
                </a:solidFill>
              </a:rPr>
              <a:t> Cosmic Geography</a:t>
            </a:r>
            <a:endParaRPr lang="en-US" sz="4000" b="1" dirty="0">
              <a:solidFill>
                <a:schemeClr val="accent1">
                  <a:lumMod val="75000"/>
                </a:schemeClr>
              </a:solidFill>
            </a:endParaRPr>
          </a:p>
        </p:txBody>
      </p:sp>
      <p:sp>
        <p:nvSpPr>
          <p:cNvPr id="4" name="Content Placeholder 3"/>
          <p:cNvSpPr>
            <a:spLocks noGrp="1"/>
          </p:cNvSpPr>
          <p:nvPr>
            <p:ph idx="1"/>
          </p:nvPr>
        </p:nvSpPr>
        <p:spPr>
          <a:xfrm>
            <a:off x="457200" y="1676401"/>
            <a:ext cx="8229600" cy="762000"/>
          </a:xfrm>
        </p:spPr>
        <p:txBody>
          <a:bodyPr>
            <a:normAutofit/>
          </a:bodyPr>
          <a:lstStyle/>
          <a:p>
            <a:r>
              <a:rPr lang="en-US" dirty="0" smtClean="0">
                <a:latin typeface="Calibri" pitchFamily="34" charset="0"/>
              </a:rPr>
              <a:t>Acts 2 – Pentecost</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1" y="2286000"/>
            <a:ext cx="8247017" cy="4267200"/>
          </a:xfrm>
          <a:prstGeom prst="rect">
            <a:avLst/>
          </a:prstGeom>
          <a:noFill/>
          <a:ln w="9525">
            <a:solidFill>
              <a:schemeClr val="accent1">
                <a:lumMod val="75000"/>
              </a:schemeClr>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0347931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533400"/>
            <a:ext cx="8458200" cy="889464"/>
          </a:xfrm>
        </p:spPr>
        <p:txBody>
          <a:bodyPr>
            <a:noAutofit/>
          </a:bodyPr>
          <a:lstStyle/>
          <a:p>
            <a:r>
              <a:rPr lang="en-US" b="1" dirty="0">
                <a:solidFill>
                  <a:schemeClr val="accent3">
                    <a:lumMod val="75000"/>
                  </a:schemeClr>
                </a:solidFill>
              </a:rPr>
              <a:t>N</a:t>
            </a:r>
            <a:r>
              <a:rPr lang="en-US" sz="4000" b="1" dirty="0" smtClean="0">
                <a:solidFill>
                  <a:schemeClr val="accent3">
                    <a:lumMod val="75000"/>
                  </a:schemeClr>
                </a:solidFill>
              </a:rPr>
              <a:t>T</a:t>
            </a:r>
            <a:r>
              <a:rPr lang="en-US" sz="4000" b="1" dirty="0" smtClean="0">
                <a:solidFill>
                  <a:schemeClr val="accent1">
                    <a:lumMod val="75000"/>
                  </a:schemeClr>
                </a:solidFill>
              </a:rPr>
              <a:t> Cosmic Geography</a:t>
            </a:r>
            <a:endParaRPr lang="en-US" sz="4000" b="1" dirty="0">
              <a:solidFill>
                <a:schemeClr val="accent1">
                  <a:lumMod val="75000"/>
                </a:schemeClr>
              </a:solidFill>
            </a:endParaRPr>
          </a:p>
        </p:txBody>
      </p:sp>
      <p:sp>
        <p:nvSpPr>
          <p:cNvPr id="4" name="Content Placeholder 3"/>
          <p:cNvSpPr>
            <a:spLocks noGrp="1"/>
          </p:cNvSpPr>
          <p:nvPr>
            <p:ph idx="1"/>
          </p:nvPr>
        </p:nvSpPr>
        <p:spPr>
          <a:xfrm>
            <a:off x="457200" y="1676401"/>
            <a:ext cx="8229600" cy="762000"/>
          </a:xfrm>
        </p:spPr>
        <p:txBody>
          <a:bodyPr>
            <a:normAutofit/>
          </a:bodyPr>
          <a:lstStyle/>
          <a:p>
            <a:r>
              <a:rPr lang="en-US" dirty="0" smtClean="0">
                <a:latin typeface="Calibri" pitchFamily="34" charset="0"/>
              </a:rPr>
              <a:t>Acts 2 – Pentecost</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894" y="2667000"/>
            <a:ext cx="8111706" cy="2892148"/>
          </a:xfrm>
          <a:prstGeom prst="rect">
            <a:avLst/>
          </a:prstGeom>
          <a:noFill/>
          <a:ln w="9525">
            <a:solidFill>
              <a:schemeClr val="accent1">
                <a:lumMod val="75000"/>
              </a:schemeClr>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7441196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533400"/>
            <a:ext cx="8458200" cy="889464"/>
          </a:xfrm>
        </p:spPr>
        <p:txBody>
          <a:bodyPr>
            <a:noAutofit/>
          </a:bodyPr>
          <a:lstStyle/>
          <a:p>
            <a:r>
              <a:rPr lang="en-US" b="1" dirty="0">
                <a:solidFill>
                  <a:schemeClr val="accent3">
                    <a:lumMod val="75000"/>
                  </a:schemeClr>
                </a:solidFill>
              </a:rPr>
              <a:t>N</a:t>
            </a:r>
            <a:r>
              <a:rPr lang="en-US" sz="4000" b="1" dirty="0" smtClean="0">
                <a:solidFill>
                  <a:schemeClr val="accent3">
                    <a:lumMod val="75000"/>
                  </a:schemeClr>
                </a:solidFill>
              </a:rPr>
              <a:t>T</a:t>
            </a:r>
            <a:r>
              <a:rPr lang="en-US" sz="4000" b="1" dirty="0" smtClean="0">
                <a:solidFill>
                  <a:schemeClr val="accent1">
                    <a:lumMod val="75000"/>
                  </a:schemeClr>
                </a:solidFill>
              </a:rPr>
              <a:t> Cosmic Geography</a:t>
            </a:r>
            <a:endParaRPr lang="en-US" sz="4000" b="1" dirty="0">
              <a:solidFill>
                <a:schemeClr val="accent1">
                  <a:lumMod val="75000"/>
                </a:schemeClr>
              </a:solidFill>
            </a:endParaRPr>
          </a:p>
        </p:txBody>
      </p:sp>
      <p:sp>
        <p:nvSpPr>
          <p:cNvPr id="4" name="Content Placeholder 3"/>
          <p:cNvSpPr>
            <a:spLocks noGrp="1"/>
          </p:cNvSpPr>
          <p:nvPr>
            <p:ph idx="1"/>
          </p:nvPr>
        </p:nvSpPr>
        <p:spPr>
          <a:xfrm>
            <a:off x="457200" y="1676401"/>
            <a:ext cx="8229600" cy="762000"/>
          </a:xfrm>
        </p:spPr>
        <p:txBody>
          <a:bodyPr>
            <a:normAutofit/>
          </a:bodyPr>
          <a:lstStyle/>
          <a:p>
            <a:r>
              <a:rPr lang="en-US" dirty="0" smtClean="0">
                <a:latin typeface="Calibri" pitchFamily="34" charset="0"/>
              </a:rPr>
              <a:t>Acts 2 – Pentecost</a:t>
            </a:r>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457200" y="2209800"/>
            <a:ext cx="8229600" cy="4343400"/>
          </a:xfrm>
          <a:prstGeom prst="rect">
            <a:avLst/>
          </a:prstGeom>
          <a:noFill/>
          <a:ln>
            <a:noFill/>
          </a:ln>
        </p:spPr>
      </p:pic>
    </p:spTree>
    <p:extLst>
      <p:ext uri="{BB962C8B-B14F-4D97-AF65-F5344CB8AC3E}">
        <p14:creationId xmlns:p14="http://schemas.microsoft.com/office/powerpoint/2010/main" val="36526286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533400"/>
            <a:ext cx="8458200" cy="889464"/>
          </a:xfrm>
        </p:spPr>
        <p:txBody>
          <a:bodyPr>
            <a:noAutofit/>
          </a:bodyPr>
          <a:lstStyle/>
          <a:p>
            <a:r>
              <a:rPr lang="en-US" b="1" dirty="0">
                <a:solidFill>
                  <a:schemeClr val="accent3">
                    <a:lumMod val="75000"/>
                  </a:schemeClr>
                </a:solidFill>
              </a:rPr>
              <a:t>N</a:t>
            </a:r>
            <a:r>
              <a:rPr lang="en-US" sz="4000" b="1" dirty="0" smtClean="0">
                <a:solidFill>
                  <a:schemeClr val="accent3">
                    <a:lumMod val="75000"/>
                  </a:schemeClr>
                </a:solidFill>
              </a:rPr>
              <a:t>T</a:t>
            </a:r>
            <a:r>
              <a:rPr lang="en-US" sz="4000" b="1" dirty="0" smtClean="0">
                <a:solidFill>
                  <a:schemeClr val="accent1">
                    <a:lumMod val="75000"/>
                  </a:schemeClr>
                </a:solidFill>
              </a:rPr>
              <a:t> Cosmic Geography</a:t>
            </a:r>
            <a:endParaRPr lang="en-US" sz="4000" b="1" dirty="0">
              <a:solidFill>
                <a:schemeClr val="accent1">
                  <a:lumMod val="75000"/>
                </a:schemeClr>
              </a:solidFill>
            </a:endParaRPr>
          </a:p>
        </p:txBody>
      </p:sp>
      <p:sp>
        <p:nvSpPr>
          <p:cNvPr id="4" name="Content Placeholder 3"/>
          <p:cNvSpPr>
            <a:spLocks noGrp="1"/>
          </p:cNvSpPr>
          <p:nvPr>
            <p:ph idx="1"/>
          </p:nvPr>
        </p:nvSpPr>
        <p:spPr>
          <a:xfrm>
            <a:off x="457200" y="1676400"/>
            <a:ext cx="8229600" cy="4602163"/>
          </a:xfrm>
        </p:spPr>
        <p:txBody>
          <a:bodyPr>
            <a:normAutofit/>
          </a:bodyPr>
          <a:lstStyle/>
          <a:p>
            <a:r>
              <a:rPr lang="en-US" dirty="0" smtClean="0">
                <a:latin typeface="Calibri" pitchFamily="34" charset="0"/>
              </a:rPr>
              <a:t>Acts 2 – Pentecost</a:t>
            </a:r>
          </a:p>
          <a:p>
            <a:endParaRPr lang="en-US" dirty="0">
              <a:latin typeface="Calibri" pitchFamily="34" charset="0"/>
            </a:endParaRPr>
          </a:p>
          <a:p>
            <a:r>
              <a:rPr lang="en-US" dirty="0" smtClean="0">
                <a:latin typeface="Calibri" pitchFamily="34" charset="0"/>
              </a:rPr>
              <a:t>Jerusalem &gt; Judea &gt; (Acts 2-8)</a:t>
            </a:r>
          </a:p>
          <a:p>
            <a:pPr lvl="1"/>
            <a:r>
              <a:rPr lang="en-US" dirty="0" smtClean="0">
                <a:latin typeface="Calibri" pitchFamily="34" charset="0"/>
              </a:rPr>
              <a:t>Samaria (Acts 8)</a:t>
            </a:r>
          </a:p>
          <a:p>
            <a:pPr lvl="1"/>
            <a:r>
              <a:rPr lang="en-US" dirty="0" smtClean="0">
                <a:latin typeface="Calibri" pitchFamily="34" charset="0"/>
              </a:rPr>
              <a:t>Ethiopian Eunuch (Acts 8)</a:t>
            </a:r>
          </a:p>
          <a:p>
            <a:pPr lvl="1"/>
            <a:r>
              <a:rPr lang="en-US" b="1" dirty="0" smtClean="0">
                <a:solidFill>
                  <a:schemeClr val="accent3">
                    <a:lumMod val="75000"/>
                  </a:schemeClr>
                </a:solidFill>
                <a:latin typeface="Calibri" pitchFamily="34" charset="0"/>
              </a:rPr>
              <a:t>Saul’s conversion (Acts 9) / Paul</a:t>
            </a:r>
          </a:p>
          <a:p>
            <a:pPr lvl="1"/>
            <a:r>
              <a:rPr lang="en-US" dirty="0" smtClean="0">
                <a:latin typeface="Calibri" pitchFamily="34" charset="0"/>
              </a:rPr>
              <a:t>Gentiles / Nations (cp. Isa 66)</a:t>
            </a:r>
          </a:p>
          <a:p>
            <a:pPr lvl="2"/>
            <a:r>
              <a:rPr lang="en-US" dirty="0" smtClean="0">
                <a:latin typeface="Calibri" pitchFamily="34" charset="0"/>
              </a:rPr>
              <a:t>Damascus (Acts 9)</a:t>
            </a:r>
          </a:p>
          <a:p>
            <a:pPr lvl="2"/>
            <a:r>
              <a:rPr lang="en-US" dirty="0" smtClean="0">
                <a:latin typeface="Calibri" pitchFamily="34" charset="0"/>
              </a:rPr>
              <a:t>Cornelius (Acts 10)</a:t>
            </a:r>
          </a:p>
          <a:p>
            <a:pPr lvl="2"/>
            <a:r>
              <a:rPr lang="en-US" dirty="0" smtClean="0">
                <a:latin typeface="Calibri" pitchFamily="34" charset="0"/>
              </a:rPr>
              <a:t>Missionary journeys to the nations (Acts 11-19)</a:t>
            </a:r>
          </a:p>
          <a:p>
            <a:pPr lvl="2"/>
            <a:r>
              <a:rPr lang="en-US" dirty="0" smtClean="0">
                <a:latin typeface="Calibri" pitchFamily="34" charset="0"/>
              </a:rPr>
              <a:t>Acts 20 – Paul’s arrest &gt; Rome &gt; Spain</a:t>
            </a:r>
          </a:p>
          <a:p>
            <a:endParaRPr lang="en-US" dirty="0" smtClean="0">
              <a:latin typeface="Calibri" pitchFamily="34" charset="0"/>
            </a:endParaRPr>
          </a:p>
        </p:txBody>
      </p:sp>
    </p:spTree>
    <p:extLst>
      <p:ext uri="{BB962C8B-B14F-4D97-AF65-F5344CB8AC3E}">
        <p14:creationId xmlns:p14="http://schemas.microsoft.com/office/powerpoint/2010/main" val="22140956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533400"/>
            <a:ext cx="8458200" cy="889464"/>
          </a:xfrm>
        </p:spPr>
        <p:txBody>
          <a:bodyPr>
            <a:noAutofit/>
          </a:bodyPr>
          <a:lstStyle/>
          <a:p>
            <a:r>
              <a:rPr lang="en-US" b="1" dirty="0">
                <a:solidFill>
                  <a:schemeClr val="accent3">
                    <a:lumMod val="75000"/>
                  </a:schemeClr>
                </a:solidFill>
              </a:rPr>
              <a:t>N</a:t>
            </a:r>
            <a:r>
              <a:rPr lang="en-US" sz="4000" b="1" dirty="0" smtClean="0">
                <a:solidFill>
                  <a:schemeClr val="accent3">
                    <a:lumMod val="75000"/>
                  </a:schemeClr>
                </a:solidFill>
              </a:rPr>
              <a:t>T</a:t>
            </a:r>
            <a:r>
              <a:rPr lang="en-US" sz="4000" b="1" dirty="0" smtClean="0">
                <a:solidFill>
                  <a:schemeClr val="accent1">
                    <a:lumMod val="75000"/>
                  </a:schemeClr>
                </a:solidFill>
              </a:rPr>
              <a:t> Cosmic Geography</a:t>
            </a:r>
            <a:endParaRPr lang="en-US" sz="4000" b="1" dirty="0">
              <a:solidFill>
                <a:schemeClr val="accent1">
                  <a:lumMod val="75000"/>
                </a:schemeClr>
              </a:solidFill>
            </a:endParaRPr>
          </a:p>
        </p:txBody>
      </p:sp>
      <p:sp>
        <p:nvSpPr>
          <p:cNvPr id="4" name="Content Placeholder 3"/>
          <p:cNvSpPr>
            <a:spLocks noGrp="1"/>
          </p:cNvSpPr>
          <p:nvPr>
            <p:ph idx="1"/>
          </p:nvPr>
        </p:nvSpPr>
        <p:spPr>
          <a:xfrm>
            <a:off x="457200" y="1676400"/>
            <a:ext cx="8229600" cy="4602163"/>
          </a:xfrm>
        </p:spPr>
        <p:txBody>
          <a:bodyPr>
            <a:normAutofit lnSpcReduction="10000"/>
          </a:bodyPr>
          <a:lstStyle/>
          <a:p>
            <a:r>
              <a:rPr lang="en-US" dirty="0" smtClean="0">
                <a:latin typeface="Calibri" panose="020F0502020204030204" pitchFamily="34" charset="0"/>
              </a:rPr>
              <a:t>Acts </a:t>
            </a:r>
            <a:r>
              <a:rPr lang="en-US" dirty="0">
                <a:latin typeface="Calibri" panose="020F0502020204030204" pitchFamily="34" charset="0"/>
              </a:rPr>
              <a:t>20:22 - And now, behold, I am going to Jerusalem, constrained by the Spirit, not knowing what will happen to me there</a:t>
            </a:r>
            <a:r>
              <a:rPr lang="en-US" dirty="0" smtClean="0">
                <a:latin typeface="Calibri" panose="020F0502020204030204" pitchFamily="34" charset="0"/>
              </a:rPr>
              <a:t>, 23</a:t>
            </a:r>
            <a:r>
              <a:rPr lang="en-US" b="1" baseline="30000" dirty="0">
                <a:latin typeface="Calibri" panose="020F0502020204030204" pitchFamily="34" charset="0"/>
              </a:rPr>
              <a:t> </a:t>
            </a:r>
            <a:r>
              <a:rPr lang="en-US" dirty="0">
                <a:latin typeface="Calibri" panose="020F0502020204030204" pitchFamily="34" charset="0"/>
              </a:rPr>
              <a:t>except that the Holy Spirit testifies to me in every city that imprisonment and afflictions await me</a:t>
            </a:r>
            <a:r>
              <a:rPr lang="en-US" dirty="0" smtClean="0">
                <a:latin typeface="Calibri" panose="020F0502020204030204" pitchFamily="34" charset="0"/>
              </a:rPr>
              <a:t>.</a:t>
            </a:r>
          </a:p>
          <a:p>
            <a:endParaRPr lang="en-US" dirty="0" smtClean="0">
              <a:latin typeface="Calibri" panose="020F0502020204030204" pitchFamily="34" charset="0"/>
            </a:endParaRPr>
          </a:p>
          <a:p>
            <a:r>
              <a:rPr lang="en-US" dirty="0" smtClean="0">
                <a:latin typeface="Calibri" panose="020F0502020204030204" pitchFamily="34" charset="0"/>
              </a:rPr>
              <a:t>Acts </a:t>
            </a:r>
            <a:r>
              <a:rPr lang="en-US" dirty="0">
                <a:latin typeface="Calibri" panose="020F0502020204030204" pitchFamily="34" charset="0"/>
              </a:rPr>
              <a:t>21:4- </a:t>
            </a:r>
            <a:r>
              <a:rPr lang="en-US" dirty="0" smtClean="0">
                <a:latin typeface="Calibri" panose="020F0502020204030204" pitchFamily="34" charset="0"/>
              </a:rPr>
              <a:t>And </a:t>
            </a:r>
            <a:r>
              <a:rPr lang="en-US" dirty="0">
                <a:latin typeface="Calibri" panose="020F0502020204030204" pitchFamily="34" charset="0"/>
              </a:rPr>
              <a:t>having sought out the disciples, we stayed there for seven days. And through the Spirit they were telling Paul not to go on to </a:t>
            </a:r>
            <a:r>
              <a:rPr lang="en-US" dirty="0" smtClean="0">
                <a:latin typeface="Calibri" panose="020F0502020204030204" pitchFamily="34" charset="0"/>
              </a:rPr>
              <a:t>Jerusalem… 10</a:t>
            </a:r>
            <a:r>
              <a:rPr lang="en-US" b="1" baseline="30000" dirty="0">
                <a:latin typeface="Calibri" panose="020F0502020204030204" pitchFamily="34" charset="0"/>
              </a:rPr>
              <a:t> </a:t>
            </a:r>
            <a:r>
              <a:rPr lang="en-US" dirty="0">
                <a:latin typeface="Calibri" panose="020F0502020204030204" pitchFamily="34" charset="0"/>
              </a:rPr>
              <a:t>While we were staying for many days, a prophet named </a:t>
            </a:r>
            <a:r>
              <a:rPr lang="en-US" dirty="0" err="1">
                <a:latin typeface="Calibri" panose="020F0502020204030204" pitchFamily="34" charset="0"/>
              </a:rPr>
              <a:t>Agabus</a:t>
            </a:r>
            <a:r>
              <a:rPr lang="en-US" dirty="0">
                <a:latin typeface="Calibri" panose="020F0502020204030204" pitchFamily="34" charset="0"/>
              </a:rPr>
              <a:t> came down from Judea. </a:t>
            </a:r>
            <a:r>
              <a:rPr lang="en-US" dirty="0" smtClean="0">
                <a:latin typeface="Calibri" panose="020F0502020204030204" pitchFamily="34" charset="0"/>
              </a:rPr>
              <a:t>11</a:t>
            </a:r>
            <a:r>
              <a:rPr lang="en-US" b="1" baseline="30000" dirty="0">
                <a:latin typeface="Calibri" panose="020F0502020204030204" pitchFamily="34" charset="0"/>
              </a:rPr>
              <a:t> </a:t>
            </a:r>
            <a:r>
              <a:rPr lang="en-US" dirty="0">
                <a:latin typeface="Calibri" panose="020F0502020204030204" pitchFamily="34" charset="0"/>
              </a:rPr>
              <a:t>And coming to us, he took Paul’s belt and bound his own feet and hands and said, “Thus says the Holy Spirit, ‘This is how the Jews at Jerusalem will bind the man who owns this belt and deliver him into the hands of the Gentiles</a:t>
            </a:r>
            <a:r>
              <a:rPr lang="en-US" dirty="0" smtClean="0">
                <a:latin typeface="Calibri" panose="020F0502020204030204" pitchFamily="34" charset="0"/>
              </a:rPr>
              <a:t>.'</a:t>
            </a:r>
            <a:endParaRPr lang="en-US" dirty="0">
              <a:latin typeface="Calibri" panose="020F0502020204030204" pitchFamily="34" charset="0"/>
            </a:endParaRPr>
          </a:p>
        </p:txBody>
      </p:sp>
    </p:spTree>
    <p:extLst>
      <p:ext uri="{BB962C8B-B14F-4D97-AF65-F5344CB8AC3E}">
        <p14:creationId xmlns:p14="http://schemas.microsoft.com/office/powerpoint/2010/main" val="10083994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533400"/>
            <a:ext cx="8458200" cy="889464"/>
          </a:xfrm>
        </p:spPr>
        <p:txBody>
          <a:bodyPr>
            <a:noAutofit/>
          </a:bodyPr>
          <a:lstStyle/>
          <a:p>
            <a:r>
              <a:rPr lang="en-US" b="1" dirty="0">
                <a:solidFill>
                  <a:schemeClr val="accent3">
                    <a:lumMod val="75000"/>
                  </a:schemeClr>
                </a:solidFill>
              </a:rPr>
              <a:t>N</a:t>
            </a:r>
            <a:r>
              <a:rPr lang="en-US" sz="4000" b="1" dirty="0" smtClean="0">
                <a:solidFill>
                  <a:schemeClr val="accent3">
                    <a:lumMod val="75000"/>
                  </a:schemeClr>
                </a:solidFill>
              </a:rPr>
              <a:t>T</a:t>
            </a:r>
            <a:r>
              <a:rPr lang="en-US" sz="4000" b="1" dirty="0" smtClean="0">
                <a:solidFill>
                  <a:schemeClr val="accent1">
                    <a:lumMod val="75000"/>
                  </a:schemeClr>
                </a:solidFill>
              </a:rPr>
              <a:t> Cosmic Geography</a:t>
            </a:r>
            <a:endParaRPr lang="en-US" sz="4000" b="1" dirty="0">
              <a:solidFill>
                <a:schemeClr val="accent1">
                  <a:lumMod val="75000"/>
                </a:schemeClr>
              </a:solidFill>
            </a:endParaRPr>
          </a:p>
        </p:txBody>
      </p:sp>
      <p:sp>
        <p:nvSpPr>
          <p:cNvPr id="4" name="Content Placeholder 3"/>
          <p:cNvSpPr>
            <a:spLocks noGrp="1"/>
          </p:cNvSpPr>
          <p:nvPr>
            <p:ph idx="1"/>
          </p:nvPr>
        </p:nvSpPr>
        <p:spPr>
          <a:xfrm>
            <a:off x="457200" y="1676400"/>
            <a:ext cx="8229600" cy="4602163"/>
          </a:xfrm>
        </p:spPr>
        <p:txBody>
          <a:bodyPr>
            <a:normAutofit lnSpcReduction="10000"/>
          </a:bodyPr>
          <a:lstStyle/>
          <a:p>
            <a:r>
              <a:rPr lang="en-US" dirty="0">
                <a:latin typeface="Calibri" panose="020F0502020204030204" pitchFamily="34" charset="0"/>
              </a:rPr>
              <a:t>Acts </a:t>
            </a:r>
            <a:r>
              <a:rPr lang="en-US" dirty="0" smtClean="0">
                <a:latin typeface="Calibri" panose="020F0502020204030204" pitchFamily="34" charset="0"/>
              </a:rPr>
              <a:t>19:21</a:t>
            </a:r>
            <a:r>
              <a:rPr lang="en-US" b="1" baseline="30000" dirty="0">
                <a:latin typeface="Calibri" panose="020F0502020204030204" pitchFamily="34" charset="0"/>
              </a:rPr>
              <a:t> </a:t>
            </a:r>
            <a:r>
              <a:rPr lang="en-US" b="1" baseline="30000" dirty="0" smtClean="0">
                <a:latin typeface="Calibri" panose="020F0502020204030204" pitchFamily="34" charset="0"/>
              </a:rPr>
              <a:t>- </a:t>
            </a:r>
            <a:r>
              <a:rPr lang="en-US" dirty="0" smtClean="0">
                <a:latin typeface="Calibri" panose="020F0502020204030204" pitchFamily="34" charset="0"/>
              </a:rPr>
              <a:t>Now </a:t>
            </a:r>
            <a:r>
              <a:rPr lang="en-US" dirty="0">
                <a:latin typeface="Calibri" panose="020F0502020204030204" pitchFamily="34" charset="0"/>
              </a:rPr>
              <a:t>after these events </a:t>
            </a:r>
            <a:r>
              <a:rPr lang="en-US" dirty="0">
                <a:solidFill>
                  <a:schemeClr val="accent3">
                    <a:lumMod val="75000"/>
                  </a:schemeClr>
                </a:solidFill>
                <a:latin typeface="Calibri" panose="020F0502020204030204" pitchFamily="34" charset="0"/>
              </a:rPr>
              <a:t>Paul resolved in the Spirit </a:t>
            </a:r>
            <a:r>
              <a:rPr lang="en-US" dirty="0">
                <a:latin typeface="Calibri" panose="020F0502020204030204" pitchFamily="34" charset="0"/>
              </a:rPr>
              <a:t>to pass through Macedonia and Achaia and </a:t>
            </a:r>
            <a:r>
              <a:rPr lang="en-US" dirty="0">
                <a:solidFill>
                  <a:schemeClr val="accent3">
                    <a:lumMod val="75000"/>
                  </a:schemeClr>
                </a:solidFill>
                <a:latin typeface="Calibri" panose="020F0502020204030204" pitchFamily="34" charset="0"/>
              </a:rPr>
              <a:t>go to Jerusalem, saying, “After I have been there, I must also see Rome</a:t>
            </a:r>
            <a:r>
              <a:rPr lang="en-US" dirty="0" smtClean="0">
                <a:latin typeface="Calibri" panose="020F0502020204030204" pitchFamily="34" charset="0"/>
              </a:rPr>
              <a:t>.“</a:t>
            </a:r>
          </a:p>
          <a:p>
            <a:pPr marL="982980" lvl="2" indent="-342900"/>
            <a:r>
              <a:rPr lang="en-US" dirty="0" smtClean="0">
                <a:latin typeface="Calibri" panose="020F0502020204030204" pitchFamily="34" charset="0"/>
              </a:rPr>
              <a:t>Arrested 54 A.D.; Romans written ca. 56-57</a:t>
            </a:r>
          </a:p>
          <a:p>
            <a:pPr marL="640080" lvl="2" indent="0">
              <a:buNone/>
            </a:pPr>
            <a:endParaRPr lang="en-US" dirty="0">
              <a:latin typeface="Calibri" panose="020F0502020204030204" pitchFamily="34" charset="0"/>
            </a:endParaRPr>
          </a:p>
          <a:p>
            <a:r>
              <a:rPr lang="en-US" dirty="0">
                <a:latin typeface="Calibri" panose="020F0502020204030204" pitchFamily="34" charset="0"/>
              </a:rPr>
              <a:t>Rom </a:t>
            </a:r>
            <a:r>
              <a:rPr lang="en-US" dirty="0" smtClean="0">
                <a:latin typeface="Calibri" panose="020F0502020204030204" pitchFamily="34" charset="0"/>
              </a:rPr>
              <a:t>15:20 and </a:t>
            </a:r>
            <a:r>
              <a:rPr lang="en-US" dirty="0">
                <a:latin typeface="Calibri" panose="020F0502020204030204" pitchFamily="34" charset="0"/>
              </a:rPr>
              <a:t>thus I make it my ambition to preach the gospel, not where Christ has already been named, lest I build on someone else’s </a:t>
            </a:r>
            <a:r>
              <a:rPr lang="en-US" dirty="0" smtClean="0">
                <a:latin typeface="Calibri" panose="020F0502020204030204" pitchFamily="34" charset="0"/>
              </a:rPr>
              <a:t>foundation . . . 23 But </a:t>
            </a:r>
            <a:r>
              <a:rPr lang="en-US" dirty="0">
                <a:latin typeface="Calibri" panose="020F0502020204030204" pitchFamily="34" charset="0"/>
              </a:rPr>
              <a:t>now, since I no longer have any room for work in these regions, and since I have longed for many years to come to you</a:t>
            </a:r>
            <a:r>
              <a:rPr lang="en-US" dirty="0" smtClean="0">
                <a:latin typeface="Calibri" panose="020F0502020204030204" pitchFamily="34" charset="0"/>
              </a:rPr>
              <a:t>, 24 I </a:t>
            </a:r>
            <a:r>
              <a:rPr lang="en-US" dirty="0">
                <a:latin typeface="Calibri" panose="020F0502020204030204" pitchFamily="34" charset="0"/>
              </a:rPr>
              <a:t>hope to see you in passing as I go to </a:t>
            </a:r>
            <a:r>
              <a:rPr lang="en-US" b="1" dirty="0">
                <a:solidFill>
                  <a:schemeClr val="accent3">
                    <a:lumMod val="75000"/>
                  </a:schemeClr>
                </a:solidFill>
                <a:latin typeface="Calibri" panose="020F0502020204030204" pitchFamily="34" charset="0"/>
              </a:rPr>
              <a:t>Spain</a:t>
            </a:r>
            <a:r>
              <a:rPr lang="en-US" dirty="0">
                <a:latin typeface="Calibri" panose="020F0502020204030204" pitchFamily="34" charset="0"/>
              </a:rPr>
              <a:t> . . </a:t>
            </a:r>
            <a:r>
              <a:rPr lang="en-US" dirty="0" smtClean="0">
                <a:latin typeface="Calibri" panose="020F0502020204030204" pitchFamily="34" charset="0"/>
              </a:rPr>
              <a:t>. 28 When </a:t>
            </a:r>
            <a:r>
              <a:rPr lang="en-US" dirty="0">
                <a:latin typeface="Calibri" panose="020F0502020204030204" pitchFamily="34" charset="0"/>
              </a:rPr>
              <a:t>therefore I have completed this and have delivered to them what has been collected, I will leave for </a:t>
            </a:r>
            <a:r>
              <a:rPr lang="en-US" b="1" dirty="0">
                <a:solidFill>
                  <a:schemeClr val="accent3">
                    <a:lumMod val="75000"/>
                  </a:schemeClr>
                </a:solidFill>
                <a:latin typeface="Calibri" panose="020F0502020204030204" pitchFamily="34" charset="0"/>
              </a:rPr>
              <a:t>Spain</a:t>
            </a:r>
            <a:r>
              <a:rPr lang="en-US" dirty="0">
                <a:solidFill>
                  <a:schemeClr val="accent3">
                    <a:lumMod val="75000"/>
                  </a:schemeClr>
                </a:solidFill>
                <a:latin typeface="Calibri" panose="020F0502020204030204" pitchFamily="34" charset="0"/>
              </a:rPr>
              <a:t> </a:t>
            </a:r>
            <a:r>
              <a:rPr lang="en-US" dirty="0">
                <a:latin typeface="Calibri" panose="020F0502020204030204" pitchFamily="34" charset="0"/>
              </a:rPr>
              <a:t>by way of you. </a:t>
            </a:r>
            <a:endParaRPr lang="en-US" dirty="0" smtClean="0">
              <a:latin typeface="Calibri" pitchFamily="34" charset="0"/>
            </a:endParaRPr>
          </a:p>
          <a:p>
            <a:endParaRPr lang="en-US" dirty="0" smtClean="0">
              <a:latin typeface="Calibri" pitchFamily="34" charset="0"/>
            </a:endParaRPr>
          </a:p>
        </p:txBody>
      </p:sp>
    </p:spTree>
    <p:extLst>
      <p:ext uri="{BB962C8B-B14F-4D97-AF65-F5344CB8AC3E}">
        <p14:creationId xmlns:p14="http://schemas.microsoft.com/office/powerpoint/2010/main" val="35057668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50000"/>
          </a:schemeClr>
        </a:solidFill>
        <a:effectLst/>
      </p:bgPr>
    </p:bg>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228600" y="762000"/>
            <a:ext cx="8686800" cy="5257800"/>
          </a:xfrm>
          <a:prstGeom prst="rect">
            <a:avLst/>
          </a:prstGeom>
          <a:noFill/>
          <a:ln>
            <a:noFill/>
          </a:ln>
        </p:spPr>
      </p:pic>
    </p:spTree>
    <p:extLst>
      <p:ext uri="{BB962C8B-B14F-4D97-AF65-F5344CB8AC3E}">
        <p14:creationId xmlns:p14="http://schemas.microsoft.com/office/powerpoint/2010/main" val="24404315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50000"/>
          </a:schemeClr>
        </a:solidFill>
        <a:effectLst/>
      </p:bgPr>
    </p:bg>
    <p:spTree>
      <p:nvGrpSpPr>
        <p:cNvPr id="1" name=""/>
        <p:cNvGrpSpPr/>
        <p:nvPr/>
      </p:nvGrpSpPr>
      <p:grpSpPr>
        <a:xfrm>
          <a:off x="0" y="0"/>
          <a:ext cx="0" cy="0"/>
          <a:chOff x="0" y="0"/>
          <a:chExt cx="0" cy="0"/>
        </a:xfrm>
      </p:grpSpPr>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261257" y="838200"/>
            <a:ext cx="8610600" cy="4724400"/>
          </a:xfrm>
          <a:prstGeom prst="rect">
            <a:avLst/>
          </a:prstGeom>
          <a:noFill/>
          <a:ln>
            <a:solidFill>
              <a:schemeClr val="tx1"/>
            </a:solidFill>
          </a:ln>
        </p:spPr>
      </p:pic>
    </p:spTree>
    <p:extLst>
      <p:ext uri="{BB962C8B-B14F-4D97-AF65-F5344CB8AC3E}">
        <p14:creationId xmlns:p14="http://schemas.microsoft.com/office/powerpoint/2010/main" val="14733347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Paul’s Vocab for Powers of Darkness</a:t>
            </a:r>
            <a:endParaRPr lang="en-US" b="1" dirty="0"/>
          </a:p>
        </p:txBody>
      </p:sp>
      <p:sp>
        <p:nvSpPr>
          <p:cNvPr id="3" name="Content Placeholder 2"/>
          <p:cNvSpPr>
            <a:spLocks noGrp="1"/>
          </p:cNvSpPr>
          <p:nvPr>
            <p:ph idx="1"/>
          </p:nvPr>
        </p:nvSpPr>
        <p:spPr/>
        <p:txBody>
          <a:bodyPr/>
          <a:lstStyle/>
          <a:p>
            <a:pPr lvl="0"/>
            <a:r>
              <a:rPr lang="en-US" dirty="0">
                <a:latin typeface="Charis SIL" panose="02000500060000020004" pitchFamily="2" charset="0"/>
                <a:ea typeface="Charis SIL" panose="02000500060000020004" pitchFamily="2" charset="0"/>
              </a:rPr>
              <a:t>“rulers” (</a:t>
            </a:r>
            <a:r>
              <a:rPr lang="en-US" i="1" dirty="0" err="1">
                <a:latin typeface="Charis SIL" panose="02000500060000020004" pitchFamily="2" charset="0"/>
                <a:ea typeface="Charis SIL" panose="02000500060000020004" pitchFamily="2" charset="0"/>
              </a:rPr>
              <a:t>archontōn</a:t>
            </a:r>
            <a:r>
              <a:rPr lang="en-US" dirty="0">
                <a:latin typeface="Charis SIL" panose="02000500060000020004" pitchFamily="2" charset="0"/>
                <a:ea typeface="Charis SIL" panose="02000500060000020004" pitchFamily="2" charset="0"/>
              </a:rPr>
              <a:t> or </a:t>
            </a:r>
            <a:r>
              <a:rPr lang="en-US" i="1" dirty="0" err="1">
                <a:latin typeface="Charis SIL" panose="02000500060000020004" pitchFamily="2" charset="0"/>
                <a:ea typeface="Charis SIL" panose="02000500060000020004" pitchFamily="2" charset="0"/>
              </a:rPr>
              <a:t>archōn</a:t>
            </a:r>
            <a:r>
              <a:rPr lang="en-US" dirty="0">
                <a:latin typeface="Charis SIL" panose="02000500060000020004" pitchFamily="2" charset="0"/>
                <a:ea typeface="Charis SIL" panose="02000500060000020004" pitchFamily="2" charset="0"/>
              </a:rPr>
              <a:t>)</a:t>
            </a:r>
          </a:p>
          <a:p>
            <a:pPr lvl="0"/>
            <a:r>
              <a:rPr lang="en-US" dirty="0">
                <a:latin typeface="Charis SIL" panose="02000500060000020004" pitchFamily="2" charset="0"/>
                <a:ea typeface="Charis SIL" panose="02000500060000020004" pitchFamily="2" charset="0"/>
              </a:rPr>
              <a:t>“principalities” (</a:t>
            </a:r>
            <a:r>
              <a:rPr lang="en-US" i="1" dirty="0" err="1">
                <a:latin typeface="Charis SIL" panose="02000500060000020004" pitchFamily="2" charset="0"/>
                <a:ea typeface="Charis SIL" panose="02000500060000020004" pitchFamily="2" charset="0"/>
              </a:rPr>
              <a:t>arche</a:t>
            </a:r>
            <a:r>
              <a:rPr lang="en-US" i="1" dirty="0">
                <a:latin typeface="Charis SIL" panose="02000500060000020004" pitchFamily="2" charset="0"/>
                <a:ea typeface="Charis SIL" panose="02000500060000020004" pitchFamily="2" charset="0"/>
              </a:rPr>
              <a:t>̄</a:t>
            </a:r>
            <a:r>
              <a:rPr lang="en-US" dirty="0">
                <a:latin typeface="Charis SIL" panose="02000500060000020004" pitchFamily="2" charset="0"/>
                <a:ea typeface="Charis SIL" panose="02000500060000020004" pitchFamily="2" charset="0"/>
              </a:rPr>
              <a:t>)</a:t>
            </a:r>
          </a:p>
          <a:p>
            <a:pPr lvl="0"/>
            <a:r>
              <a:rPr lang="en-US" dirty="0">
                <a:latin typeface="Charis SIL" panose="02000500060000020004" pitchFamily="2" charset="0"/>
                <a:ea typeface="Charis SIL" panose="02000500060000020004" pitchFamily="2" charset="0"/>
              </a:rPr>
              <a:t>“powers” / “authorities” (</a:t>
            </a:r>
            <a:r>
              <a:rPr lang="en-US" i="1" dirty="0" err="1">
                <a:latin typeface="Charis SIL" panose="02000500060000020004" pitchFamily="2" charset="0"/>
                <a:ea typeface="Charis SIL" panose="02000500060000020004" pitchFamily="2" charset="0"/>
              </a:rPr>
              <a:t>exousia</a:t>
            </a:r>
            <a:r>
              <a:rPr lang="en-US" dirty="0">
                <a:latin typeface="Charis SIL" panose="02000500060000020004" pitchFamily="2" charset="0"/>
                <a:ea typeface="Charis SIL" panose="02000500060000020004" pitchFamily="2" charset="0"/>
              </a:rPr>
              <a:t>)</a:t>
            </a:r>
          </a:p>
          <a:p>
            <a:pPr lvl="0"/>
            <a:r>
              <a:rPr lang="en-US" dirty="0">
                <a:latin typeface="Charis SIL" panose="02000500060000020004" pitchFamily="2" charset="0"/>
                <a:ea typeface="Charis SIL" panose="02000500060000020004" pitchFamily="2" charset="0"/>
              </a:rPr>
              <a:t>“powers” (</a:t>
            </a:r>
            <a:r>
              <a:rPr lang="en-US" i="1" dirty="0" err="1">
                <a:latin typeface="Charis SIL" panose="02000500060000020004" pitchFamily="2" charset="0"/>
                <a:ea typeface="Charis SIL" panose="02000500060000020004" pitchFamily="2" charset="0"/>
              </a:rPr>
              <a:t>dynamis</a:t>
            </a:r>
            <a:r>
              <a:rPr lang="en-US" dirty="0">
                <a:latin typeface="Charis SIL" panose="02000500060000020004" pitchFamily="2" charset="0"/>
                <a:ea typeface="Charis SIL" panose="02000500060000020004" pitchFamily="2" charset="0"/>
              </a:rPr>
              <a:t>)</a:t>
            </a:r>
          </a:p>
          <a:p>
            <a:pPr lvl="0"/>
            <a:r>
              <a:rPr lang="en-US" dirty="0">
                <a:latin typeface="Charis SIL" panose="02000500060000020004" pitchFamily="2" charset="0"/>
                <a:ea typeface="Charis SIL" panose="02000500060000020004" pitchFamily="2" charset="0"/>
              </a:rPr>
              <a:t>“dominions” / “lords” (</a:t>
            </a:r>
            <a:r>
              <a:rPr lang="en-US" i="1" dirty="0" err="1">
                <a:latin typeface="Charis SIL" panose="02000500060000020004" pitchFamily="2" charset="0"/>
                <a:ea typeface="Charis SIL" panose="02000500060000020004" pitchFamily="2" charset="0"/>
              </a:rPr>
              <a:t>kyrios</a:t>
            </a:r>
            <a:r>
              <a:rPr lang="en-US" dirty="0">
                <a:latin typeface="Charis SIL" panose="02000500060000020004" pitchFamily="2" charset="0"/>
                <a:ea typeface="Charis SIL" panose="02000500060000020004" pitchFamily="2" charset="0"/>
              </a:rPr>
              <a:t>)</a:t>
            </a:r>
          </a:p>
          <a:p>
            <a:r>
              <a:rPr lang="en-US" dirty="0">
                <a:latin typeface="Charis SIL" panose="02000500060000020004" pitchFamily="2" charset="0"/>
                <a:ea typeface="Charis SIL" panose="02000500060000020004" pitchFamily="2" charset="0"/>
              </a:rPr>
              <a:t>“thrones” (</a:t>
            </a:r>
            <a:r>
              <a:rPr lang="en-US" i="1" dirty="0" err="1">
                <a:latin typeface="Charis SIL" panose="02000500060000020004" pitchFamily="2" charset="0"/>
                <a:ea typeface="Charis SIL" panose="02000500060000020004" pitchFamily="2" charset="0"/>
              </a:rPr>
              <a:t>thronos</a:t>
            </a:r>
            <a:r>
              <a:rPr lang="en-US" dirty="0" smtClean="0">
                <a:latin typeface="Charis SIL" panose="02000500060000020004" pitchFamily="2" charset="0"/>
                <a:ea typeface="Charis SIL" panose="02000500060000020004" pitchFamily="2" charset="0"/>
              </a:rPr>
              <a:t>)</a:t>
            </a:r>
          </a:p>
          <a:p>
            <a:pPr lvl="0"/>
            <a:r>
              <a:rPr lang="en-US" dirty="0" smtClean="0">
                <a:latin typeface="Charis SIL" panose="02000500060000020004" pitchFamily="2" charset="0"/>
                <a:ea typeface="Charis SIL" panose="02000500060000020004" pitchFamily="2" charset="0"/>
              </a:rPr>
              <a:t>“world rulers” </a:t>
            </a:r>
            <a:r>
              <a:rPr lang="en-US" dirty="0">
                <a:latin typeface="Charis SIL" panose="02000500060000020004" pitchFamily="2" charset="0"/>
                <a:ea typeface="Charis SIL" panose="02000500060000020004" pitchFamily="2" charset="0"/>
              </a:rPr>
              <a:t>(</a:t>
            </a:r>
            <a:r>
              <a:rPr lang="en-US" i="1" dirty="0" err="1">
                <a:latin typeface="Charis SIL" panose="02000500060000020004" pitchFamily="2" charset="0"/>
                <a:ea typeface="Charis SIL" panose="02000500060000020004" pitchFamily="2" charset="0"/>
              </a:rPr>
              <a:t>kosmokratōr</a:t>
            </a:r>
            <a:r>
              <a:rPr lang="en-US" dirty="0" smtClean="0">
                <a:latin typeface="Charis SIL" panose="02000500060000020004" pitchFamily="2" charset="0"/>
                <a:ea typeface="Charis SIL" panose="02000500060000020004" pitchFamily="2" charset="0"/>
              </a:rPr>
              <a:t>)</a:t>
            </a:r>
            <a:endParaRPr lang="en-US" dirty="0">
              <a:latin typeface="Charis SIL" panose="02000500060000020004" pitchFamily="2" charset="0"/>
              <a:ea typeface="Charis SIL" panose="02000500060000020004" pitchFamily="2" charset="0"/>
            </a:endParaRPr>
          </a:p>
        </p:txBody>
      </p:sp>
    </p:spTree>
    <p:extLst>
      <p:ext uri="{BB962C8B-B14F-4D97-AF65-F5344CB8AC3E}">
        <p14:creationId xmlns:p14="http://schemas.microsoft.com/office/powerpoint/2010/main" val="14182472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t>Already but Not Yet</a:t>
            </a:r>
            <a:endParaRPr lang="en-US" b="1" dirty="0"/>
          </a:p>
        </p:txBody>
      </p:sp>
      <p:sp>
        <p:nvSpPr>
          <p:cNvPr id="5" name="Text Placeholder 4"/>
          <p:cNvSpPr>
            <a:spLocks noGrp="1"/>
          </p:cNvSpPr>
          <p:nvPr>
            <p:ph type="body" idx="1"/>
          </p:nvPr>
        </p:nvSpPr>
        <p:spPr>
          <a:xfrm>
            <a:off x="1258645" y="4572000"/>
            <a:ext cx="6637467" cy="1215613"/>
          </a:xfrm>
        </p:spPr>
        <p:txBody>
          <a:bodyPr/>
          <a:lstStyle/>
          <a:p>
            <a:pPr algn="r"/>
            <a:r>
              <a:rPr lang="en-US" b="1" dirty="0" smtClean="0">
                <a:solidFill>
                  <a:schemeClr val="tx1"/>
                </a:solidFill>
              </a:rPr>
              <a:t>Reconstitution of Yahweh’s Council</a:t>
            </a:r>
            <a:endParaRPr lang="en-US" b="1" dirty="0">
              <a:solidFill>
                <a:schemeClr val="tx1"/>
              </a:solidFill>
            </a:endParaRPr>
          </a:p>
        </p:txBody>
      </p:sp>
    </p:spTree>
    <p:extLst>
      <p:ext uri="{BB962C8B-B14F-4D97-AF65-F5344CB8AC3E}">
        <p14:creationId xmlns:p14="http://schemas.microsoft.com/office/powerpoint/2010/main" val="15744444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1676400"/>
            <a:ext cx="8229600" cy="4602163"/>
          </a:xfrm>
        </p:spPr>
        <p:txBody>
          <a:bodyPr>
            <a:normAutofit/>
          </a:bodyPr>
          <a:lstStyle/>
          <a:p>
            <a:pPr>
              <a:buFont typeface="Wingdings" panose="05000000000000000000" pitchFamily="2" charset="2"/>
              <a:buChar char="Ø"/>
            </a:pPr>
            <a:r>
              <a:rPr lang="en-US" sz="3200" dirty="0" smtClean="0">
                <a:latin typeface="Calibri" pitchFamily="34" charset="0"/>
              </a:rPr>
              <a:t>What is the image?</a:t>
            </a:r>
          </a:p>
          <a:p>
            <a:pPr>
              <a:buFont typeface="Wingdings" panose="05000000000000000000" pitchFamily="2" charset="2"/>
              <a:buChar char="Ø"/>
            </a:pPr>
            <a:r>
              <a:rPr lang="en-US" sz="3200" dirty="0" smtClean="0">
                <a:latin typeface="Calibri" pitchFamily="34" charset="0"/>
              </a:rPr>
              <a:t>Why the Plurals?</a:t>
            </a:r>
          </a:p>
          <a:p>
            <a:pPr>
              <a:buFont typeface="Wingdings" panose="05000000000000000000" pitchFamily="2" charset="2"/>
              <a:buChar char="Ø"/>
            </a:pPr>
            <a:r>
              <a:rPr lang="en-US" sz="3200" dirty="0" smtClean="0">
                <a:latin typeface="Calibri" pitchFamily="34" charset="0"/>
              </a:rPr>
              <a:t>What’s the Point?</a:t>
            </a:r>
          </a:p>
          <a:p>
            <a:pPr>
              <a:buFont typeface="Wingdings" panose="05000000000000000000" pitchFamily="2" charset="2"/>
              <a:buChar char="Ø"/>
            </a:pPr>
            <a:endParaRPr lang="en-US" sz="3200" dirty="0">
              <a:latin typeface="Calibri" pitchFamily="34" charset="0"/>
            </a:endParaRPr>
          </a:p>
          <a:p>
            <a:pPr lvl="1">
              <a:buFont typeface="Wingdings" panose="05000000000000000000" pitchFamily="2" charset="2"/>
              <a:buChar char="Ø"/>
            </a:pPr>
            <a:r>
              <a:rPr lang="en-US" sz="3000" dirty="0" smtClean="0">
                <a:solidFill>
                  <a:schemeClr val="tx2"/>
                </a:solidFill>
                <a:latin typeface="Calibri" pitchFamily="34" charset="0"/>
              </a:rPr>
              <a:t>One family, participatory governance</a:t>
            </a:r>
          </a:p>
          <a:p>
            <a:pPr lvl="1">
              <a:buFont typeface="Wingdings" panose="05000000000000000000" pitchFamily="2" charset="2"/>
              <a:buChar char="Ø"/>
            </a:pPr>
            <a:r>
              <a:rPr lang="en-US" sz="3000" dirty="0" smtClean="0">
                <a:solidFill>
                  <a:schemeClr val="tx2"/>
                </a:solidFill>
                <a:latin typeface="Calibri" pitchFamily="34" charset="0"/>
              </a:rPr>
              <a:t>Heaven meets earth</a:t>
            </a:r>
          </a:p>
          <a:p>
            <a:pPr lvl="1"/>
            <a:endParaRPr lang="en-US" dirty="0" smtClean="0">
              <a:solidFill>
                <a:schemeClr val="accent1">
                  <a:lumMod val="75000"/>
                </a:schemeClr>
              </a:solidFill>
              <a:latin typeface="Calibri" pitchFamily="34" charset="0"/>
            </a:endParaRPr>
          </a:p>
        </p:txBody>
      </p:sp>
      <p:sp>
        <p:nvSpPr>
          <p:cNvPr id="3" name="Title 2"/>
          <p:cNvSpPr>
            <a:spLocks noGrp="1"/>
          </p:cNvSpPr>
          <p:nvPr>
            <p:ph type="title"/>
          </p:nvPr>
        </p:nvSpPr>
        <p:spPr>
          <a:xfrm>
            <a:off x="457200" y="533400"/>
            <a:ext cx="8458200" cy="889464"/>
          </a:xfrm>
        </p:spPr>
        <p:txBody>
          <a:bodyPr>
            <a:noAutofit/>
          </a:bodyPr>
          <a:lstStyle/>
          <a:p>
            <a:r>
              <a:rPr lang="en-US" sz="4400" b="1" dirty="0" err="1" smtClean="0"/>
              <a:t>Edenic</a:t>
            </a:r>
            <a:r>
              <a:rPr lang="en-US" sz="4400" b="1" dirty="0" smtClean="0"/>
              <a:t> Vision</a:t>
            </a:r>
            <a:endParaRPr lang="en-US" sz="4400" b="1" dirty="0"/>
          </a:p>
        </p:txBody>
      </p:sp>
    </p:spTree>
    <p:extLst>
      <p:ext uri="{BB962C8B-B14F-4D97-AF65-F5344CB8AC3E}">
        <p14:creationId xmlns:p14="http://schemas.microsoft.com/office/powerpoint/2010/main" val="42433451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Reclaiming the Vision</a:t>
            </a:r>
            <a:endParaRPr lang="en-US" b="1" dirty="0"/>
          </a:p>
        </p:txBody>
      </p:sp>
      <p:sp>
        <p:nvSpPr>
          <p:cNvPr id="3" name="Content Placeholder 2"/>
          <p:cNvSpPr>
            <a:spLocks noGrp="1"/>
          </p:cNvSpPr>
          <p:nvPr>
            <p:ph idx="1"/>
          </p:nvPr>
        </p:nvSpPr>
        <p:spPr>
          <a:xfrm>
            <a:off x="1043492" y="2667000"/>
            <a:ext cx="6777317" cy="3165629"/>
          </a:xfrm>
        </p:spPr>
        <p:txBody>
          <a:bodyPr/>
          <a:lstStyle/>
          <a:p>
            <a:r>
              <a:rPr lang="en-US" dirty="0" smtClean="0"/>
              <a:t>Sons and Daughters of God</a:t>
            </a:r>
          </a:p>
          <a:p>
            <a:r>
              <a:rPr lang="en-US" dirty="0" smtClean="0"/>
              <a:t>The Divine Council Reconstituted</a:t>
            </a:r>
          </a:p>
          <a:p>
            <a:endParaRPr lang="en-US" dirty="0"/>
          </a:p>
        </p:txBody>
      </p:sp>
    </p:spTree>
    <p:extLst>
      <p:ext uri="{BB962C8B-B14F-4D97-AF65-F5344CB8AC3E}">
        <p14:creationId xmlns:p14="http://schemas.microsoft.com/office/powerpoint/2010/main" val="4766703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Sons and Daughters of God</a:t>
            </a:r>
            <a:endParaRPr lang="en-US" b="1" dirty="0"/>
          </a:p>
        </p:txBody>
      </p:sp>
      <p:sp>
        <p:nvSpPr>
          <p:cNvPr id="3" name="Content Placeholder 2"/>
          <p:cNvSpPr>
            <a:spLocks noGrp="1"/>
          </p:cNvSpPr>
          <p:nvPr>
            <p:ph idx="1"/>
          </p:nvPr>
        </p:nvSpPr>
        <p:spPr/>
        <p:txBody>
          <a:bodyPr/>
          <a:lstStyle/>
          <a:p>
            <a:r>
              <a:rPr lang="en-US" b="1" dirty="0" smtClean="0"/>
              <a:t>John </a:t>
            </a:r>
            <a:r>
              <a:rPr lang="en-US" b="1" dirty="0" smtClean="0">
                <a:hlinkClick r:id="rId2"/>
              </a:rPr>
              <a:t>1:12</a:t>
            </a:r>
            <a:endParaRPr lang="en-US" b="1" dirty="0" smtClean="0"/>
          </a:p>
          <a:p>
            <a:r>
              <a:rPr lang="en-US" b="1" dirty="0" smtClean="0"/>
              <a:t>1 John </a:t>
            </a:r>
            <a:r>
              <a:rPr lang="en-US" b="1" dirty="0" smtClean="0">
                <a:hlinkClick r:id="rId3"/>
              </a:rPr>
              <a:t>3:1-3</a:t>
            </a:r>
            <a:endParaRPr lang="en-US" b="1" dirty="0" smtClean="0"/>
          </a:p>
          <a:p>
            <a:r>
              <a:rPr lang="en-US" b="1" dirty="0" smtClean="0"/>
              <a:t>Gal </a:t>
            </a:r>
            <a:r>
              <a:rPr lang="en-US" b="1" dirty="0" smtClean="0">
                <a:hlinkClick r:id="rId4"/>
              </a:rPr>
              <a:t>3:26</a:t>
            </a:r>
            <a:endParaRPr lang="en-US" b="1" dirty="0" smtClean="0"/>
          </a:p>
          <a:p>
            <a:r>
              <a:rPr lang="en-US" b="1" dirty="0" smtClean="0"/>
              <a:t>Rom </a:t>
            </a:r>
            <a:r>
              <a:rPr lang="en-US" b="1" dirty="0" smtClean="0">
                <a:hlinkClick r:id="rId5"/>
              </a:rPr>
              <a:t>8:14-17</a:t>
            </a:r>
            <a:endParaRPr lang="en-US" b="1" dirty="0" smtClean="0"/>
          </a:p>
          <a:p>
            <a:r>
              <a:rPr lang="en-US" b="1" dirty="0" smtClean="0"/>
              <a:t>2 Pet </a:t>
            </a:r>
            <a:r>
              <a:rPr lang="en-US" b="1" dirty="0" smtClean="0">
                <a:hlinkClick r:id="rId6"/>
              </a:rPr>
              <a:t>1:4</a:t>
            </a:r>
            <a:endParaRPr lang="en-US" b="1" dirty="0" smtClean="0"/>
          </a:p>
          <a:p>
            <a:r>
              <a:rPr lang="en-US" b="1" dirty="0" err="1" smtClean="0"/>
              <a:t>Heb</a:t>
            </a:r>
            <a:r>
              <a:rPr lang="en-US" b="1" dirty="0" smtClean="0"/>
              <a:t> </a:t>
            </a:r>
            <a:r>
              <a:rPr lang="en-US" b="1" dirty="0" smtClean="0">
                <a:hlinkClick r:id="rId7"/>
              </a:rPr>
              <a:t>2:10-13</a:t>
            </a:r>
            <a:endParaRPr lang="en-US" b="1" dirty="0"/>
          </a:p>
        </p:txBody>
      </p:sp>
    </p:spTree>
    <p:extLst>
      <p:ext uri="{BB962C8B-B14F-4D97-AF65-F5344CB8AC3E}">
        <p14:creationId xmlns:p14="http://schemas.microsoft.com/office/powerpoint/2010/main" val="32942004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801136"/>
          </a:xfrm>
        </p:spPr>
        <p:txBody>
          <a:bodyPr>
            <a:normAutofit/>
          </a:bodyPr>
          <a:lstStyle/>
          <a:p>
            <a:r>
              <a:rPr lang="en-US" b="1" dirty="0" smtClean="0"/>
              <a:t>The Council Reconstituted</a:t>
            </a:r>
            <a:endParaRPr lang="en-US" b="1" dirty="0"/>
          </a:p>
        </p:txBody>
      </p:sp>
      <p:sp>
        <p:nvSpPr>
          <p:cNvPr id="3" name="Content Placeholder 2"/>
          <p:cNvSpPr>
            <a:spLocks noGrp="1"/>
          </p:cNvSpPr>
          <p:nvPr>
            <p:ph idx="1"/>
          </p:nvPr>
        </p:nvSpPr>
        <p:spPr>
          <a:xfrm>
            <a:off x="1043492" y="2133600"/>
            <a:ext cx="6777317" cy="3699029"/>
          </a:xfrm>
        </p:spPr>
        <p:txBody>
          <a:bodyPr>
            <a:normAutofit/>
          </a:bodyPr>
          <a:lstStyle/>
          <a:p>
            <a:pPr marL="68580" indent="0">
              <a:buNone/>
            </a:pPr>
            <a:r>
              <a:rPr lang="en-US" dirty="0">
                <a:latin typeface="Calibri" panose="020F0502020204030204" pitchFamily="34" charset="0"/>
              </a:rPr>
              <a:t>Revelation 2 [Jesus says</a:t>
            </a:r>
            <a:r>
              <a:rPr lang="en-US" dirty="0" smtClean="0">
                <a:latin typeface="Calibri" panose="020F0502020204030204" pitchFamily="34" charset="0"/>
              </a:rPr>
              <a:t>]:</a:t>
            </a:r>
          </a:p>
          <a:p>
            <a:endParaRPr lang="en-US" dirty="0">
              <a:latin typeface="Calibri" panose="020F0502020204030204" pitchFamily="34" charset="0"/>
            </a:endParaRPr>
          </a:p>
          <a:p>
            <a:pPr marL="68580" indent="0">
              <a:buNone/>
            </a:pPr>
            <a:r>
              <a:rPr lang="en-US" b="1" baseline="30000" dirty="0" smtClean="0">
                <a:latin typeface="Calibri" panose="020F0502020204030204" pitchFamily="34" charset="0"/>
              </a:rPr>
              <a:t>25</a:t>
            </a:r>
            <a:r>
              <a:rPr lang="en-US" b="1" baseline="30000" dirty="0">
                <a:latin typeface="Calibri" panose="020F0502020204030204" pitchFamily="34" charset="0"/>
              </a:rPr>
              <a:t> </a:t>
            </a:r>
            <a:r>
              <a:rPr lang="en-US" dirty="0">
                <a:latin typeface="Calibri" panose="020F0502020204030204" pitchFamily="34" charset="0"/>
              </a:rPr>
              <a:t>Nevertheless, hold fast to what you have until I come. </a:t>
            </a:r>
            <a:r>
              <a:rPr lang="en-US" b="1" baseline="30000" dirty="0">
                <a:latin typeface="Calibri" panose="020F0502020204030204" pitchFamily="34" charset="0"/>
              </a:rPr>
              <a:t>26 </a:t>
            </a:r>
            <a:r>
              <a:rPr lang="en-US" dirty="0">
                <a:latin typeface="Calibri" panose="020F0502020204030204" pitchFamily="34" charset="0"/>
              </a:rPr>
              <a:t>And </a:t>
            </a:r>
            <a:r>
              <a:rPr lang="en-US" b="1" dirty="0">
                <a:solidFill>
                  <a:schemeClr val="accent3">
                    <a:lumMod val="75000"/>
                  </a:schemeClr>
                </a:solidFill>
                <a:latin typeface="Calibri" panose="020F0502020204030204" pitchFamily="34" charset="0"/>
              </a:rPr>
              <a:t>the one who conquers </a:t>
            </a:r>
            <a:r>
              <a:rPr lang="en-US" dirty="0">
                <a:latin typeface="Calibri" panose="020F0502020204030204" pitchFamily="34" charset="0"/>
              </a:rPr>
              <a:t>and who keeps my works until the end,</a:t>
            </a:r>
            <a:r>
              <a:rPr lang="en-US" b="1" dirty="0">
                <a:solidFill>
                  <a:schemeClr val="accent3">
                    <a:lumMod val="75000"/>
                  </a:schemeClr>
                </a:solidFill>
                <a:latin typeface="Calibri" panose="020F0502020204030204" pitchFamily="34" charset="0"/>
              </a:rPr>
              <a:t> I will give him authority over the nations</a:t>
            </a:r>
            <a:r>
              <a:rPr lang="en-US" dirty="0">
                <a:latin typeface="Calibri" panose="020F0502020204030204" pitchFamily="34" charset="0"/>
              </a:rPr>
              <a:t>, </a:t>
            </a:r>
            <a:r>
              <a:rPr lang="en-US" b="1" baseline="30000" dirty="0">
                <a:latin typeface="Calibri" panose="020F0502020204030204" pitchFamily="34" charset="0"/>
              </a:rPr>
              <a:t>27 </a:t>
            </a:r>
            <a:r>
              <a:rPr lang="en-US" dirty="0">
                <a:latin typeface="Calibri" panose="020F0502020204030204" pitchFamily="34" charset="0"/>
              </a:rPr>
              <a:t>and “</a:t>
            </a:r>
            <a:r>
              <a:rPr lang="en-US" b="1" dirty="0">
                <a:latin typeface="Calibri" panose="020F0502020204030204" pitchFamily="34" charset="0"/>
              </a:rPr>
              <a:t>he will shepherd them with an iron rod; he will break </a:t>
            </a:r>
            <a:r>
              <a:rPr lang="en-US" b="1" i="1" dirty="0">
                <a:latin typeface="Calibri" panose="020F0502020204030204" pitchFamily="34" charset="0"/>
              </a:rPr>
              <a:t>them</a:t>
            </a:r>
            <a:r>
              <a:rPr lang="en-US" b="1" dirty="0">
                <a:latin typeface="Calibri" panose="020F0502020204030204" pitchFamily="34" charset="0"/>
              </a:rPr>
              <a:t> in pieces like jars made of clay</a:t>
            </a:r>
            <a:r>
              <a:rPr lang="en-US" dirty="0">
                <a:latin typeface="Calibri" panose="020F0502020204030204" pitchFamily="34" charset="0"/>
              </a:rPr>
              <a:t>,” </a:t>
            </a:r>
            <a:r>
              <a:rPr lang="en-US" b="1" baseline="30000" dirty="0">
                <a:latin typeface="Calibri" panose="020F0502020204030204" pitchFamily="34" charset="0"/>
              </a:rPr>
              <a:t>28 </a:t>
            </a:r>
            <a:r>
              <a:rPr lang="en-US" dirty="0">
                <a:latin typeface="Calibri" panose="020F0502020204030204" pitchFamily="34" charset="0"/>
              </a:rPr>
              <a:t>as I also have received from my Father, and </a:t>
            </a:r>
            <a:r>
              <a:rPr lang="en-US" b="1" dirty="0">
                <a:solidFill>
                  <a:schemeClr val="accent3">
                    <a:lumMod val="75000"/>
                  </a:schemeClr>
                </a:solidFill>
                <a:latin typeface="Calibri" panose="020F0502020204030204" pitchFamily="34" charset="0"/>
              </a:rPr>
              <a:t>I will give him the morning star</a:t>
            </a:r>
            <a:r>
              <a:rPr lang="en-US" dirty="0">
                <a:latin typeface="Calibri" panose="020F0502020204030204" pitchFamily="34" charset="0"/>
              </a:rPr>
              <a:t>.</a:t>
            </a:r>
          </a:p>
        </p:txBody>
      </p:sp>
    </p:spTree>
    <p:extLst>
      <p:ext uri="{BB962C8B-B14F-4D97-AF65-F5344CB8AC3E}">
        <p14:creationId xmlns:p14="http://schemas.microsoft.com/office/powerpoint/2010/main" val="8199547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801136"/>
          </a:xfrm>
        </p:spPr>
        <p:txBody>
          <a:bodyPr>
            <a:normAutofit/>
          </a:bodyPr>
          <a:lstStyle/>
          <a:p>
            <a:r>
              <a:rPr lang="en-US" b="1" dirty="0" smtClean="0"/>
              <a:t>The Council Reconstituted</a:t>
            </a:r>
            <a:endParaRPr lang="en-US" b="1" dirty="0"/>
          </a:p>
        </p:txBody>
      </p:sp>
      <p:sp>
        <p:nvSpPr>
          <p:cNvPr id="3" name="Content Placeholder 2"/>
          <p:cNvSpPr>
            <a:spLocks noGrp="1"/>
          </p:cNvSpPr>
          <p:nvPr>
            <p:ph idx="1"/>
          </p:nvPr>
        </p:nvSpPr>
        <p:spPr>
          <a:xfrm>
            <a:off x="1043492" y="2133600"/>
            <a:ext cx="6777317" cy="3699029"/>
          </a:xfrm>
        </p:spPr>
        <p:txBody>
          <a:bodyPr>
            <a:normAutofit lnSpcReduction="10000"/>
          </a:bodyPr>
          <a:lstStyle/>
          <a:p>
            <a:pPr marL="68580" indent="0">
              <a:buNone/>
            </a:pPr>
            <a:r>
              <a:rPr lang="en-US" dirty="0" smtClean="0">
                <a:latin typeface="Calibri" panose="020F0502020204030204" pitchFamily="34" charset="0"/>
              </a:rPr>
              <a:t>The </a:t>
            </a:r>
            <a:r>
              <a:rPr lang="en-US" b="1" dirty="0">
                <a:solidFill>
                  <a:schemeClr val="accent3">
                    <a:lumMod val="75000"/>
                  </a:schemeClr>
                </a:solidFill>
                <a:latin typeface="Calibri" panose="020F0502020204030204" pitchFamily="34" charset="0"/>
              </a:rPr>
              <a:t>morning star </a:t>
            </a:r>
            <a:r>
              <a:rPr lang="en-US" dirty="0">
                <a:latin typeface="Calibri" panose="020F0502020204030204" pitchFamily="34" charset="0"/>
              </a:rPr>
              <a:t>language in Rev. 2:28 is messianic—it refers to a divine being who would come from Judah. </a:t>
            </a:r>
            <a:endParaRPr lang="en-US" dirty="0" smtClean="0">
              <a:latin typeface="Calibri" panose="020F0502020204030204" pitchFamily="34" charset="0"/>
            </a:endParaRPr>
          </a:p>
          <a:p>
            <a:pPr marL="68580" indent="0">
              <a:buNone/>
            </a:pPr>
            <a:endParaRPr lang="en-US" dirty="0">
              <a:latin typeface="Calibri" panose="020F0502020204030204" pitchFamily="34" charset="0"/>
            </a:endParaRPr>
          </a:p>
          <a:p>
            <a:pPr marL="68580" indent="0">
              <a:buNone/>
            </a:pPr>
            <a:r>
              <a:rPr lang="en-US" dirty="0" smtClean="0">
                <a:latin typeface="Calibri" panose="020F0502020204030204" pitchFamily="34" charset="0"/>
              </a:rPr>
              <a:t>We </a:t>
            </a:r>
            <a:r>
              <a:rPr lang="en-US" dirty="0">
                <a:latin typeface="Calibri" panose="020F0502020204030204" pitchFamily="34" charset="0"/>
              </a:rPr>
              <a:t>know this by considering two other passages in tandem. </a:t>
            </a:r>
            <a:endParaRPr lang="en-US" dirty="0" smtClean="0">
              <a:latin typeface="Calibri" panose="020F0502020204030204" pitchFamily="34" charset="0"/>
            </a:endParaRPr>
          </a:p>
          <a:p>
            <a:pPr marL="68580" indent="0">
              <a:buNone/>
            </a:pPr>
            <a:endParaRPr lang="en-US" dirty="0">
              <a:latin typeface="Calibri" panose="020F0502020204030204" pitchFamily="34" charset="0"/>
            </a:endParaRPr>
          </a:p>
          <a:p>
            <a:pPr marL="68580" indent="0">
              <a:buNone/>
            </a:pPr>
            <a:r>
              <a:rPr lang="en-US" dirty="0">
                <a:latin typeface="Calibri" panose="020F0502020204030204" pitchFamily="34" charset="0"/>
              </a:rPr>
              <a:t>In </a:t>
            </a:r>
            <a:r>
              <a:rPr lang="en-US" b="1" dirty="0">
                <a:solidFill>
                  <a:schemeClr val="accent3">
                    <a:lumMod val="75000"/>
                  </a:schemeClr>
                </a:solidFill>
                <a:latin typeface="Calibri" panose="020F0502020204030204" pitchFamily="34" charset="0"/>
              </a:rPr>
              <a:t>Num. 24:17</a:t>
            </a:r>
            <a:r>
              <a:rPr lang="en-US" dirty="0">
                <a:latin typeface="Calibri" panose="020F0502020204030204" pitchFamily="34" charset="0"/>
              </a:rPr>
              <a:t>, we read the prophecy that “a star will go out from Jacob, and a scepter will rise from Israel.”</a:t>
            </a:r>
          </a:p>
        </p:txBody>
      </p:sp>
    </p:spTree>
    <p:extLst>
      <p:ext uri="{BB962C8B-B14F-4D97-AF65-F5344CB8AC3E}">
        <p14:creationId xmlns:p14="http://schemas.microsoft.com/office/powerpoint/2010/main" val="9394714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801136"/>
          </a:xfrm>
        </p:spPr>
        <p:txBody>
          <a:bodyPr>
            <a:normAutofit/>
          </a:bodyPr>
          <a:lstStyle/>
          <a:p>
            <a:r>
              <a:rPr lang="en-US" b="1" dirty="0" smtClean="0"/>
              <a:t>The Council Reconstituted</a:t>
            </a:r>
            <a:endParaRPr lang="en-US" b="1" dirty="0"/>
          </a:p>
        </p:txBody>
      </p:sp>
      <p:sp>
        <p:nvSpPr>
          <p:cNvPr id="3" name="Content Placeholder 2"/>
          <p:cNvSpPr>
            <a:spLocks noGrp="1"/>
          </p:cNvSpPr>
          <p:nvPr>
            <p:ph idx="1"/>
          </p:nvPr>
        </p:nvSpPr>
        <p:spPr>
          <a:xfrm>
            <a:off x="1043492" y="2133600"/>
            <a:ext cx="6777317" cy="3699029"/>
          </a:xfrm>
        </p:spPr>
        <p:txBody>
          <a:bodyPr>
            <a:normAutofit/>
          </a:bodyPr>
          <a:lstStyle/>
          <a:p>
            <a:pPr marL="68580" indent="0">
              <a:buNone/>
            </a:pPr>
            <a:r>
              <a:rPr lang="en-US" dirty="0">
                <a:latin typeface="Calibri" panose="020F0502020204030204" pitchFamily="34" charset="0"/>
              </a:rPr>
              <a:t>Later in the book of Revelation, Jesus himself refers to his messianic standing with the morning star language: </a:t>
            </a:r>
            <a:endParaRPr lang="en-US" dirty="0" smtClean="0">
              <a:latin typeface="Calibri" panose="020F0502020204030204" pitchFamily="34" charset="0"/>
            </a:endParaRPr>
          </a:p>
          <a:p>
            <a:pPr marL="68580" indent="0">
              <a:buNone/>
            </a:pPr>
            <a:endParaRPr lang="en-US" dirty="0">
              <a:latin typeface="Calibri" panose="020F0502020204030204" pitchFamily="34" charset="0"/>
            </a:endParaRPr>
          </a:p>
          <a:p>
            <a:pPr marL="68580" indent="0">
              <a:buNone/>
            </a:pPr>
            <a:r>
              <a:rPr lang="en-US" dirty="0" smtClean="0">
                <a:latin typeface="Calibri" panose="020F0502020204030204" pitchFamily="34" charset="0"/>
              </a:rPr>
              <a:t>“</a:t>
            </a:r>
            <a:r>
              <a:rPr lang="en-US" b="1" dirty="0">
                <a:latin typeface="Calibri" panose="020F0502020204030204" pitchFamily="34" charset="0"/>
              </a:rPr>
              <a:t>I am the root and the descendant of David</a:t>
            </a:r>
            <a:r>
              <a:rPr lang="en-US" dirty="0">
                <a:latin typeface="Calibri" panose="020F0502020204030204" pitchFamily="34" charset="0"/>
              </a:rPr>
              <a:t>, </a:t>
            </a:r>
            <a:r>
              <a:rPr lang="en-US" b="1" dirty="0">
                <a:solidFill>
                  <a:schemeClr val="accent3">
                    <a:lumMod val="75000"/>
                  </a:schemeClr>
                </a:solidFill>
                <a:latin typeface="Calibri" panose="020F0502020204030204" pitchFamily="34" charset="0"/>
              </a:rPr>
              <a:t>the bright morning star</a:t>
            </a:r>
            <a:r>
              <a:rPr lang="en-US" dirty="0">
                <a:latin typeface="Calibri" panose="020F0502020204030204" pitchFamily="34" charset="0"/>
              </a:rPr>
              <a:t>” (Rev. 22:16).</a:t>
            </a:r>
          </a:p>
        </p:txBody>
      </p:sp>
    </p:spTree>
    <p:extLst>
      <p:ext uri="{BB962C8B-B14F-4D97-AF65-F5344CB8AC3E}">
        <p14:creationId xmlns:p14="http://schemas.microsoft.com/office/powerpoint/2010/main" val="35432048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801136"/>
          </a:xfrm>
        </p:spPr>
        <p:txBody>
          <a:bodyPr>
            <a:normAutofit/>
          </a:bodyPr>
          <a:lstStyle/>
          <a:p>
            <a:r>
              <a:rPr lang="en-US" b="1" dirty="0" smtClean="0"/>
              <a:t>The Council Reconstituted</a:t>
            </a:r>
            <a:endParaRPr lang="en-US" b="1" dirty="0"/>
          </a:p>
        </p:txBody>
      </p:sp>
      <p:sp>
        <p:nvSpPr>
          <p:cNvPr id="3" name="Content Placeholder 2"/>
          <p:cNvSpPr>
            <a:spLocks noGrp="1"/>
          </p:cNvSpPr>
          <p:nvPr>
            <p:ph idx="1"/>
          </p:nvPr>
        </p:nvSpPr>
        <p:spPr>
          <a:xfrm>
            <a:off x="1043492" y="2133600"/>
            <a:ext cx="6777317" cy="3699029"/>
          </a:xfrm>
        </p:spPr>
        <p:txBody>
          <a:bodyPr>
            <a:normAutofit/>
          </a:bodyPr>
          <a:lstStyle/>
          <a:p>
            <a:pPr marL="68580" indent="0">
              <a:buNone/>
            </a:pPr>
            <a:r>
              <a:rPr lang="en-US" dirty="0">
                <a:latin typeface="Calibri" panose="020F0502020204030204" pitchFamily="34" charset="0"/>
              </a:rPr>
              <a:t>Revelation </a:t>
            </a:r>
            <a:r>
              <a:rPr lang="en-US" dirty="0" smtClean="0">
                <a:latin typeface="Calibri" panose="020F0502020204030204" pitchFamily="34" charset="0"/>
              </a:rPr>
              <a:t>3 [Jesus </a:t>
            </a:r>
            <a:r>
              <a:rPr lang="en-US" dirty="0">
                <a:latin typeface="Calibri" panose="020F0502020204030204" pitchFamily="34" charset="0"/>
              </a:rPr>
              <a:t>says</a:t>
            </a:r>
            <a:r>
              <a:rPr lang="en-US" dirty="0" smtClean="0">
                <a:latin typeface="Calibri" panose="020F0502020204030204" pitchFamily="34" charset="0"/>
              </a:rPr>
              <a:t>]:</a:t>
            </a:r>
          </a:p>
          <a:p>
            <a:endParaRPr lang="en-US" dirty="0">
              <a:latin typeface="Calibri" panose="020F0502020204030204" pitchFamily="34" charset="0"/>
            </a:endParaRPr>
          </a:p>
          <a:p>
            <a:pPr marL="68580" indent="0">
              <a:buNone/>
            </a:pPr>
            <a:r>
              <a:rPr lang="en-US" b="1" baseline="30000" dirty="0" smtClean="0">
                <a:latin typeface="Calibri" panose="020F0502020204030204" pitchFamily="34" charset="0"/>
              </a:rPr>
              <a:t>20</a:t>
            </a:r>
            <a:r>
              <a:rPr lang="en-US" b="1" baseline="30000" dirty="0">
                <a:latin typeface="Calibri" panose="020F0502020204030204" pitchFamily="34" charset="0"/>
              </a:rPr>
              <a:t> </a:t>
            </a:r>
            <a:r>
              <a:rPr lang="en-US" dirty="0">
                <a:latin typeface="Calibri" panose="020F0502020204030204" pitchFamily="34" charset="0"/>
              </a:rPr>
              <a:t>Behold, I stand at the door and knock! If anyone hears my voice and opens the door, indeed I will come in to him and dine with him, and he with me. </a:t>
            </a:r>
            <a:r>
              <a:rPr lang="en-US" b="1" baseline="30000" dirty="0">
                <a:latin typeface="Calibri" panose="020F0502020204030204" pitchFamily="34" charset="0"/>
              </a:rPr>
              <a:t>21 </a:t>
            </a:r>
            <a:r>
              <a:rPr lang="en-US" b="1" dirty="0">
                <a:solidFill>
                  <a:schemeClr val="accent3">
                    <a:lumMod val="75000"/>
                  </a:schemeClr>
                </a:solidFill>
                <a:latin typeface="Calibri" panose="020F0502020204030204" pitchFamily="34" charset="0"/>
              </a:rPr>
              <a:t>The one who conquers</a:t>
            </a:r>
            <a:r>
              <a:rPr lang="en-US" dirty="0">
                <a:latin typeface="Calibri" panose="020F0502020204030204" pitchFamily="34" charset="0"/>
              </a:rPr>
              <a:t>, I will grant to him to </a:t>
            </a:r>
            <a:r>
              <a:rPr lang="en-US" b="1" dirty="0">
                <a:solidFill>
                  <a:schemeClr val="accent3">
                    <a:lumMod val="75000"/>
                  </a:schemeClr>
                </a:solidFill>
                <a:latin typeface="Calibri" panose="020F0502020204030204" pitchFamily="34" charset="0"/>
              </a:rPr>
              <a:t>sit down with me on my throne</a:t>
            </a:r>
            <a:r>
              <a:rPr lang="en-US" dirty="0">
                <a:latin typeface="Calibri" panose="020F0502020204030204" pitchFamily="34" charset="0"/>
              </a:rPr>
              <a:t>, </a:t>
            </a:r>
            <a:r>
              <a:rPr lang="en-US" b="1" dirty="0">
                <a:latin typeface="Calibri" panose="020F0502020204030204" pitchFamily="34" charset="0"/>
              </a:rPr>
              <a:t>as I also have conquered and have sat down with my Father on his throne</a:t>
            </a:r>
            <a:r>
              <a:rPr lang="en-US" dirty="0">
                <a:latin typeface="Calibri" panose="020F0502020204030204" pitchFamily="34" charset="0"/>
              </a:rPr>
              <a:t>.</a:t>
            </a:r>
          </a:p>
        </p:txBody>
      </p:sp>
    </p:spTree>
    <p:extLst>
      <p:ext uri="{BB962C8B-B14F-4D97-AF65-F5344CB8AC3E}">
        <p14:creationId xmlns:p14="http://schemas.microsoft.com/office/powerpoint/2010/main" val="15062166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9"/>
          <p:cNvGraphicFramePr>
            <a:graphicFrameLocks/>
          </p:cNvGraphicFramePr>
          <p:nvPr>
            <p:extLst>
              <p:ext uri="{D42A27DB-BD31-4B8C-83A1-F6EECF244321}">
                <p14:modId xmlns:p14="http://schemas.microsoft.com/office/powerpoint/2010/main" val="4199997031"/>
              </p:ext>
            </p:extLst>
          </p:nvPr>
        </p:nvGraphicFramePr>
        <p:xfrm>
          <a:off x="3505200" y="914400"/>
          <a:ext cx="47244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685800" y="838200"/>
            <a:ext cx="3810000" cy="2523768"/>
          </a:xfrm>
          <a:prstGeom prst="rect">
            <a:avLst/>
          </a:prstGeom>
          <a:noFill/>
        </p:spPr>
        <p:txBody>
          <a:bodyPr wrap="square" rtlCol="0">
            <a:spAutoFit/>
          </a:bodyPr>
          <a:lstStyle/>
          <a:p>
            <a:r>
              <a:rPr lang="en-US" sz="3200" b="1" dirty="0" smtClean="0">
                <a:solidFill>
                  <a:schemeClr val="accent1"/>
                </a:solidFill>
              </a:rPr>
              <a:t>1 </a:t>
            </a:r>
            <a:r>
              <a:rPr lang="en-US" sz="3200" b="1" dirty="0" err="1" smtClean="0">
                <a:solidFill>
                  <a:schemeClr val="accent1"/>
                </a:solidFill>
              </a:rPr>
              <a:t>Cor</a:t>
            </a:r>
            <a:r>
              <a:rPr lang="en-US" sz="3200" b="1" dirty="0" smtClean="0">
                <a:solidFill>
                  <a:schemeClr val="accent1"/>
                </a:solidFill>
              </a:rPr>
              <a:t> 6:2-3</a:t>
            </a:r>
          </a:p>
          <a:p>
            <a:endParaRPr lang="en-US" dirty="0"/>
          </a:p>
          <a:p>
            <a:r>
              <a:rPr lang="en-US" b="1" dirty="0" smtClean="0"/>
              <a:t>Do </a:t>
            </a:r>
            <a:r>
              <a:rPr lang="en-US" b="1" dirty="0"/>
              <a:t>you not know that the saints will judge the world</a:t>
            </a:r>
            <a:r>
              <a:rPr lang="en-US" dirty="0"/>
              <a:t>? And if the world is to be judged by you, are you incompetent to try trivial cases? </a:t>
            </a:r>
            <a:r>
              <a:rPr lang="en-US" b="1" dirty="0" smtClean="0"/>
              <a:t>Do </a:t>
            </a:r>
            <a:r>
              <a:rPr lang="en-US" b="1" dirty="0"/>
              <a:t>you not know that we are to judge angels</a:t>
            </a:r>
            <a:r>
              <a:rPr lang="en-US" b="1" dirty="0" smtClean="0"/>
              <a:t>?</a:t>
            </a:r>
            <a:endParaRPr lang="en-US" b="1" dirty="0"/>
          </a:p>
        </p:txBody>
      </p:sp>
    </p:spTree>
    <p:extLst>
      <p:ext uri="{BB962C8B-B14F-4D97-AF65-F5344CB8AC3E}">
        <p14:creationId xmlns:p14="http://schemas.microsoft.com/office/powerpoint/2010/main" val="400024696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215</TotalTime>
  <Words>478</Words>
  <Application>Microsoft Office PowerPoint</Application>
  <PresentationFormat>On-screen Show (4:3)</PresentationFormat>
  <Paragraphs>103</Paragraphs>
  <Slides>22</Slides>
  <Notes>15</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Austin</vt:lpstr>
      <vt:lpstr>Supernatural Worldview of the Bible</vt:lpstr>
      <vt:lpstr>Cosmic Geography</vt:lpstr>
      <vt:lpstr>NT Cosmic Geography</vt:lpstr>
      <vt:lpstr>NT Cosmic Geography</vt:lpstr>
      <vt:lpstr>NT Cosmic Geography</vt:lpstr>
      <vt:lpstr>NT Cosmic Geography</vt:lpstr>
      <vt:lpstr>NT Cosmic Geography</vt:lpstr>
      <vt:lpstr>NT Cosmic Geography</vt:lpstr>
      <vt:lpstr>NT Cosmic Geography</vt:lpstr>
      <vt:lpstr>NT Cosmic Geography</vt:lpstr>
      <vt:lpstr>PowerPoint Presentation</vt:lpstr>
      <vt:lpstr>PowerPoint Presentation</vt:lpstr>
      <vt:lpstr>Paul’s Vocab for Powers of Darkness</vt:lpstr>
      <vt:lpstr>Already but Not Yet</vt:lpstr>
      <vt:lpstr>Edenic Vision</vt:lpstr>
      <vt:lpstr>Reclaiming the Vision</vt:lpstr>
      <vt:lpstr>Sons and Daughters of God</vt:lpstr>
      <vt:lpstr>The Council Reconstituted</vt:lpstr>
      <vt:lpstr>The Council Reconstituted</vt:lpstr>
      <vt:lpstr>The Council Reconstituted</vt:lpstr>
      <vt:lpstr>The Council Reconstituted</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Heiser</dc:creator>
  <cp:lastModifiedBy>Michael Heiser</cp:lastModifiedBy>
  <cp:revision>28</cp:revision>
  <dcterms:created xsi:type="dcterms:W3CDTF">2014-12-24T22:51:57Z</dcterms:created>
  <dcterms:modified xsi:type="dcterms:W3CDTF">2015-09-21T06:00:40Z</dcterms:modified>
</cp:coreProperties>
</file>