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sldIdLst>
    <p:sldId id="256" r:id="rId2"/>
    <p:sldId id="257" r:id="rId3"/>
    <p:sldId id="259" r:id="rId4"/>
    <p:sldId id="260" r:id="rId5"/>
    <p:sldId id="261" r:id="rId6"/>
    <p:sldId id="262" r:id="rId7"/>
    <p:sldId id="263"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2" d="100"/>
          <a:sy n="72" d="100"/>
        </p:scale>
        <p:origin x="-790" y="-31"/>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C4D3F21-CD6F-4700-B677-8E9B4A077F09}" type="datetimeFigureOut">
              <a:rPr lang="en-US" smtClean="0"/>
              <a:t>5/9/2018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60CDD8-31A8-4587-A39B-5EB2D6636B18}"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4D3F21-CD6F-4700-B677-8E9B4A077F09}" type="datetimeFigureOut">
              <a:rPr lang="en-US" smtClean="0"/>
              <a:t>5/9/2018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60CDD8-31A8-4587-A39B-5EB2D6636B1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C4D3F21-CD6F-4700-B677-8E9B4A077F09}" type="datetimeFigureOut">
              <a:rPr lang="en-US" smtClean="0"/>
              <a:t>5/9/2018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60CDD8-31A8-4587-A39B-5EB2D6636B18}"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C4D3F21-CD6F-4700-B677-8E9B4A077F09}" type="datetimeFigureOut">
              <a:rPr lang="en-US" smtClean="0"/>
              <a:t>5/9/2018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60CDD8-31A8-4587-A39B-5EB2D6636B1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C4D3F21-CD6F-4700-B677-8E9B4A077F09}" type="datetimeFigureOut">
              <a:rPr lang="en-US" smtClean="0"/>
              <a:t>5/9/2018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A60CDD8-31A8-4587-A39B-5EB2D6636B1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C4D3F21-CD6F-4700-B677-8E9B4A077F09}" type="datetimeFigureOut">
              <a:rPr lang="en-US" smtClean="0"/>
              <a:t>5/9/2018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A60CDD8-31A8-4587-A39B-5EB2D6636B1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4D3F21-CD6F-4700-B677-8E9B4A077F09}" type="datetimeFigureOut">
              <a:rPr lang="en-US" smtClean="0"/>
              <a:t>5/9/2018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A60CDD8-31A8-4587-A39B-5EB2D6636B1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4D3F21-CD6F-4700-B677-8E9B4A077F09}" type="datetimeFigureOut">
              <a:rPr lang="en-US" smtClean="0"/>
              <a:t>5/9/2018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60CDD8-31A8-4587-A39B-5EB2D6636B18}" type="slidenum">
              <a:rPr lang="en-US" smtClean="0"/>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2C4D3F21-CD6F-4700-B677-8E9B4A077F09}" type="datetimeFigureOut">
              <a:rPr lang="en-US" smtClean="0"/>
              <a:t>5/9/2018</a:t>
            </a:fld>
            <a:endParaRPr lang="en-US"/>
          </a:p>
        </p:txBody>
      </p:sp>
      <p:sp>
        <p:nvSpPr>
          <p:cNvPr id="9" name="Slide Number Placeholder 8"/>
          <p:cNvSpPr>
            <a:spLocks noGrp="1"/>
          </p:cNvSpPr>
          <p:nvPr>
            <p:ph type="sldNum" sz="quarter" idx="11"/>
          </p:nvPr>
        </p:nvSpPr>
        <p:spPr/>
        <p:txBody>
          <a:bodyPr/>
          <a:lstStyle/>
          <a:p>
            <a:fld id="{2A60CDD8-31A8-4587-A39B-5EB2D6636B18}"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4D3F21-CD6F-4700-B677-8E9B4A077F09}" type="datetimeFigureOut">
              <a:rPr lang="en-US" smtClean="0"/>
              <a:t>5/9/2018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60CDD8-31A8-4587-A39B-5EB2D6636B1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4D3F21-CD6F-4700-B677-8E9B4A077F09}" type="datetimeFigureOut">
              <a:rPr lang="en-US" smtClean="0"/>
              <a:t>5/9/2018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60CDD8-31A8-4587-A39B-5EB2D6636B1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2A60CDD8-31A8-4587-A39B-5EB2D6636B18}" type="slidenum">
              <a:rPr lang="en-US" smtClean="0"/>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2C4D3F21-CD6F-4700-B677-8E9B4A077F09}" type="datetimeFigureOut">
              <a:rPr lang="en-US" smtClean="0"/>
              <a:t>5/9/2018</a:t>
            </a:fld>
            <a:endParaRPr lang="en-US"/>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Israel Tour: Day 2 </a:t>
            </a:r>
            <a:endParaRPr lang="en-US" b="1" dirty="0"/>
          </a:p>
        </p:txBody>
      </p:sp>
      <p:sp>
        <p:nvSpPr>
          <p:cNvPr id="3" name="Subtitle 2"/>
          <p:cNvSpPr>
            <a:spLocks noGrp="1"/>
          </p:cNvSpPr>
          <p:nvPr>
            <p:ph type="subTitle" idx="1"/>
          </p:nvPr>
        </p:nvSpPr>
        <p:spPr>
          <a:xfrm>
            <a:off x="1432560" y="2209800"/>
            <a:ext cx="7406640" cy="1392864"/>
          </a:xfrm>
        </p:spPr>
        <p:txBody>
          <a:bodyPr/>
          <a:lstStyle/>
          <a:p>
            <a:r>
              <a:rPr lang="en-US" b="1" dirty="0" smtClean="0">
                <a:solidFill>
                  <a:schemeClr val="tx2"/>
                </a:solidFill>
              </a:rPr>
              <a:t>Images: Dr. </a:t>
            </a:r>
            <a:r>
              <a:rPr lang="en-US" b="1" dirty="0" err="1" smtClean="0">
                <a:solidFill>
                  <a:schemeClr val="tx2"/>
                </a:solidFill>
              </a:rPr>
              <a:t>Heiser</a:t>
            </a:r>
            <a:endParaRPr lang="en-US" b="1" dirty="0">
              <a:solidFill>
                <a:schemeClr val="tx2"/>
              </a:solidFill>
            </a:endParaRPr>
          </a:p>
        </p:txBody>
      </p:sp>
    </p:spTree>
    <p:extLst>
      <p:ext uri="{BB962C8B-B14F-4D97-AF65-F5344CB8AC3E}">
        <p14:creationId xmlns:p14="http://schemas.microsoft.com/office/powerpoint/2010/main" val="9130010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chemeClr val="accent2"/>
                </a:solidFill>
              </a:rPr>
              <a:t>Baal</a:t>
            </a:r>
            <a:endParaRPr lang="en-US" b="1" dirty="0">
              <a:solidFill>
                <a:schemeClr val="accent2"/>
              </a:solidFill>
            </a:endParaRPr>
          </a:p>
        </p:txBody>
      </p:sp>
      <p:sp>
        <p:nvSpPr>
          <p:cNvPr id="3" name="Content Placeholder 2"/>
          <p:cNvSpPr>
            <a:spLocks noGrp="1"/>
          </p:cNvSpPr>
          <p:nvPr>
            <p:ph idx="4294967295"/>
          </p:nvPr>
        </p:nvSpPr>
        <p:spPr>
          <a:xfrm>
            <a:off x="0" y="2438400"/>
            <a:ext cx="3886200" cy="3810000"/>
          </a:xfrm>
        </p:spPr>
        <p:txBody>
          <a:bodyPr>
            <a:noAutofit/>
          </a:bodyPr>
          <a:lstStyle/>
          <a:p>
            <a:pPr marL="68580" indent="0">
              <a:buNone/>
            </a:pPr>
            <a:r>
              <a:rPr lang="en-US" sz="2600" b="1" dirty="0" smtClean="0">
                <a:solidFill>
                  <a:schemeClr val="accent1"/>
                </a:solidFill>
              </a:rPr>
              <a:t> </a:t>
            </a:r>
          </a:p>
        </p:txBody>
      </p:sp>
      <p:sp>
        <p:nvSpPr>
          <p:cNvPr id="4" name="AutoShape 2" descr="Image result for baal canaanite god"/>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381000"/>
            <a:ext cx="3200400" cy="6067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70648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801136"/>
          </a:xfrm>
        </p:spPr>
        <p:txBody>
          <a:bodyPr/>
          <a:lstStyle/>
          <a:p>
            <a:r>
              <a:rPr lang="en-US" b="1" dirty="0" smtClean="0">
                <a:solidFill>
                  <a:srgbClr val="FF0000"/>
                </a:solidFill>
              </a:rPr>
              <a:t>“Armageddon”</a:t>
            </a:r>
            <a:endParaRPr lang="en-US" b="1" dirty="0">
              <a:solidFill>
                <a:srgbClr val="FF0000"/>
              </a:solidFill>
            </a:endParaRPr>
          </a:p>
        </p:txBody>
      </p:sp>
      <p:sp>
        <p:nvSpPr>
          <p:cNvPr id="3" name="Content Placeholder 2"/>
          <p:cNvSpPr>
            <a:spLocks noGrp="1"/>
          </p:cNvSpPr>
          <p:nvPr>
            <p:ph idx="1"/>
          </p:nvPr>
        </p:nvSpPr>
        <p:spPr>
          <a:xfrm>
            <a:off x="1043492" y="1981200"/>
            <a:ext cx="7186108" cy="4114800"/>
          </a:xfrm>
        </p:spPr>
        <p:txBody>
          <a:bodyPr>
            <a:noAutofit/>
          </a:bodyPr>
          <a:lstStyle/>
          <a:p>
            <a:pPr marL="82296" indent="0">
              <a:buNone/>
            </a:pPr>
            <a:r>
              <a:rPr lang="en-US" sz="2800" b="1" dirty="0" smtClean="0"/>
              <a:t>Rev 16:15</a:t>
            </a:r>
            <a:r>
              <a:rPr lang="en-US" sz="2800" b="1" dirty="0"/>
              <a:t> (Behold, I am coming like a thief. Blessed is the one who is on the alert and who keeps his clothing, so that he does not walk around naked and they see his shamefulness!) And he gathered them to the place called </a:t>
            </a:r>
            <a:r>
              <a:rPr lang="en-US" sz="2800" b="1" dirty="0">
                <a:solidFill>
                  <a:srgbClr val="FF0000"/>
                </a:solidFill>
              </a:rPr>
              <a:t>in Hebrew</a:t>
            </a:r>
            <a:r>
              <a:rPr lang="en-US" sz="2800" b="1" dirty="0"/>
              <a:t> </a:t>
            </a:r>
            <a:r>
              <a:rPr lang="en-US" sz="2800" b="1" dirty="0" smtClean="0"/>
              <a:t>Armageddon</a:t>
            </a:r>
            <a:r>
              <a:rPr lang="en-US" sz="2800" b="1" dirty="0"/>
              <a:t>.</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5105400"/>
            <a:ext cx="3270655" cy="99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118503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801136"/>
          </a:xfrm>
        </p:spPr>
        <p:txBody>
          <a:bodyPr/>
          <a:lstStyle/>
          <a:p>
            <a:r>
              <a:rPr lang="en-US" b="1" dirty="0" smtClean="0">
                <a:solidFill>
                  <a:srgbClr val="FF0000"/>
                </a:solidFill>
              </a:rPr>
              <a:t>“Armageddon”</a:t>
            </a:r>
            <a:endParaRPr lang="en-US" b="1" dirty="0">
              <a:solidFill>
                <a:srgbClr val="FF0000"/>
              </a:solidFill>
            </a:endParaRPr>
          </a:p>
        </p:txBody>
      </p:sp>
      <p:sp>
        <p:nvSpPr>
          <p:cNvPr id="3" name="Content Placeholder 2"/>
          <p:cNvSpPr>
            <a:spLocks noGrp="1"/>
          </p:cNvSpPr>
          <p:nvPr>
            <p:ph idx="1"/>
          </p:nvPr>
        </p:nvSpPr>
        <p:spPr>
          <a:xfrm>
            <a:off x="1043492" y="3810000"/>
            <a:ext cx="7186108" cy="2667000"/>
          </a:xfrm>
        </p:spPr>
        <p:txBody>
          <a:bodyPr>
            <a:noAutofit/>
          </a:bodyPr>
          <a:lstStyle/>
          <a:p>
            <a:pPr marL="82296" indent="0" algn="ctr">
              <a:buNone/>
            </a:pPr>
            <a:r>
              <a:rPr lang="en-US" sz="2800" b="1" dirty="0" smtClean="0"/>
              <a:t>= </a:t>
            </a:r>
            <a:r>
              <a:rPr lang="en-US" sz="2800" b="1" i="1" dirty="0" err="1" smtClean="0">
                <a:solidFill>
                  <a:srgbClr val="FF0000"/>
                </a:solidFill>
              </a:rPr>
              <a:t>h</a:t>
            </a:r>
            <a:r>
              <a:rPr lang="en-US" sz="2800" b="1" i="1" dirty="0" err="1" smtClean="0"/>
              <a:t>ar</a:t>
            </a:r>
            <a:r>
              <a:rPr lang="en-US" sz="2800" b="1" i="1" dirty="0" smtClean="0"/>
              <a:t> </a:t>
            </a:r>
            <a:r>
              <a:rPr lang="en-US" sz="2800" b="1" i="1" dirty="0" err="1" smtClean="0"/>
              <a:t>magedōn</a:t>
            </a:r>
            <a:endParaRPr lang="en-US" sz="2800" b="1" i="1" dirty="0" smtClean="0"/>
          </a:p>
          <a:p>
            <a:pPr marL="82296" indent="0" algn="ctr">
              <a:buNone/>
            </a:pPr>
            <a:r>
              <a:rPr lang="en-US" sz="2800" b="1" i="1" dirty="0" smtClean="0">
                <a:solidFill>
                  <a:srgbClr val="FF0000"/>
                </a:solidFill>
              </a:rPr>
              <a:t>Mount</a:t>
            </a:r>
            <a:r>
              <a:rPr lang="en-US" sz="2800" b="1" dirty="0" smtClean="0"/>
              <a:t> (</a:t>
            </a:r>
            <a:r>
              <a:rPr lang="he-IL" sz="2800" b="1" dirty="0" smtClean="0">
                <a:latin typeface="SBL Hebrew" panose="02000000000000000000" pitchFamily="2" charset="-79"/>
                <a:cs typeface="SBL Hebrew" panose="02000000000000000000" pitchFamily="2" charset="-79"/>
              </a:rPr>
              <a:t>הַר</a:t>
            </a:r>
            <a:r>
              <a:rPr lang="en-US" sz="2800" b="1" dirty="0" smtClean="0"/>
              <a:t>) </a:t>
            </a:r>
            <a:r>
              <a:rPr lang="en-US" sz="2800" b="1" i="1" dirty="0" smtClean="0"/>
              <a:t>– </a:t>
            </a:r>
            <a:r>
              <a:rPr lang="en-US" sz="2800" b="1" i="1" dirty="0" err="1" smtClean="0"/>
              <a:t>magedōn</a:t>
            </a:r>
            <a:endParaRPr lang="en-US" sz="2800" b="1" i="1" dirty="0" smtClean="0"/>
          </a:p>
          <a:p>
            <a:pPr marL="82296" indent="0" algn="ctr">
              <a:buNone/>
            </a:pPr>
            <a:endParaRPr lang="en-US" sz="2800" b="1" i="1" dirty="0"/>
          </a:p>
          <a:p>
            <a:pPr marL="82296" indent="0" algn="ctr">
              <a:buNone/>
            </a:pPr>
            <a:r>
              <a:rPr lang="en-US" sz="2800" b="1" dirty="0" smtClean="0"/>
              <a:t>There is no </a:t>
            </a:r>
            <a:r>
              <a:rPr lang="he-IL" sz="2800" b="1" dirty="0" smtClean="0">
                <a:latin typeface="SBL Hebrew" panose="02000000000000000000" pitchFamily="2" charset="-79"/>
                <a:cs typeface="SBL Hebrew" panose="02000000000000000000" pitchFamily="2" charset="-79"/>
              </a:rPr>
              <a:t>מְגִדּֽוֹן</a:t>
            </a:r>
            <a:r>
              <a:rPr lang="en-US" sz="2800" b="1" dirty="0" smtClean="0">
                <a:latin typeface="SBL Hebrew" panose="02000000000000000000" pitchFamily="2" charset="-79"/>
                <a:cs typeface="SBL Hebrew" panose="02000000000000000000" pitchFamily="2" charset="-79"/>
              </a:rPr>
              <a:t> </a:t>
            </a:r>
            <a:r>
              <a:rPr lang="he-IL" sz="2800" b="1" dirty="0" smtClean="0">
                <a:latin typeface="SBL Hebrew" panose="02000000000000000000" pitchFamily="2" charset="-79"/>
                <a:cs typeface="SBL Hebrew" panose="02000000000000000000" pitchFamily="2" charset="-79"/>
              </a:rPr>
              <a:t>הַר</a:t>
            </a:r>
            <a:endParaRPr lang="en-US" sz="2800" b="1" dirty="0" smtClean="0">
              <a:latin typeface="SBL Hebrew" panose="02000000000000000000" pitchFamily="2" charset="-79"/>
              <a:cs typeface="SBL Hebrew" panose="02000000000000000000" pitchFamily="2" charset="-79"/>
            </a:endParaRPr>
          </a:p>
          <a:p>
            <a:pPr marL="82296" indent="0" algn="ctr">
              <a:buNone/>
            </a:pPr>
            <a:r>
              <a:rPr lang="en-US" sz="2800" b="1" dirty="0" smtClean="0">
                <a:latin typeface="SBL Hebrew" panose="02000000000000000000" pitchFamily="2" charset="-79"/>
                <a:cs typeface="SBL Hebrew" panose="02000000000000000000" pitchFamily="2" charset="-79"/>
              </a:rPr>
              <a:t>There is </a:t>
            </a:r>
            <a:r>
              <a:rPr lang="he-IL" sz="2800" b="1" dirty="0" smtClean="0">
                <a:latin typeface="SBL Hebrew" panose="02000000000000000000" pitchFamily="2" charset="-79"/>
                <a:cs typeface="SBL Hebrew" panose="02000000000000000000" pitchFamily="2" charset="-79"/>
              </a:rPr>
              <a:t>הַר מוֹעֵד</a:t>
            </a:r>
            <a:r>
              <a:rPr lang="en-US" sz="2800" b="1" dirty="0" smtClean="0">
                <a:latin typeface="SBL Hebrew" panose="02000000000000000000" pitchFamily="2" charset="-79"/>
                <a:cs typeface="SBL Hebrew" panose="02000000000000000000" pitchFamily="2" charset="-79"/>
              </a:rPr>
              <a:t> </a:t>
            </a:r>
            <a:endParaRPr lang="en-US" sz="2800" b="1" dirty="0">
              <a:latin typeface="SBL Hebrew" panose="02000000000000000000" pitchFamily="2" charset="-79"/>
              <a:cs typeface="SBL Hebrew" panose="02000000000000000000" pitchFamily="2" charset="-79"/>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2057400"/>
            <a:ext cx="3522244"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710113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381000"/>
            <a:ext cx="6643744" cy="1371600"/>
          </a:xfrm>
        </p:spPr>
        <p:txBody>
          <a:bodyPr>
            <a:normAutofit fontScale="90000"/>
          </a:bodyPr>
          <a:lstStyle/>
          <a:p>
            <a:r>
              <a:rPr lang="en-US" b="1" dirty="0" smtClean="0"/>
              <a:t>NAZARETH – Essene jubilee</a:t>
            </a:r>
            <a:endParaRPr lang="en-US" b="1" dirty="0"/>
          </a:p>
        </p:txBody>
      </p:sp>
      <p:sp>
        <p:nvSpPr>
          <p:cNvPr id="3" name="Content Placeholder 2"/>
          <p:cNvSpPr>
            <a:spLocks noGrp="1"/>
          </p:cNvSpPr>
          <p:nvPr>
            <p:ph idx="1"/>
          </p:nvPr>
        </p:nvSpPr>
        <p:spPr>
          <a:xfrm>
            <a:off x="1143000" y="1828800"/>
            <a:ext cx="7239000" cy="4267200"/>
          </a:xfrm>
        </p:spPr>
        <p:txBody>
          <a:bodyPr>
            <a:noAutofit/>
          </a:bodyPr>
          <a:lstStyle/>
          <a:p>
            <a:pPr marL="68580" indent="0">
              <a:buNone/>
            </a:pPr>
            <a:r>
              <a:rPr lang="en-US" sz="2800" b="1" dirty="0" smtClean="0"/>
              <a:t>The last 7-year period of this 4900 year grand cycle would </a:t>
            </a:r>
            <a:r>
              <a:rPr lang="en-US" sz="2800" b="1" dirty="0" smtClean="0">
                <a:solidFill>
                  <a:schemeClr val="accent5">
                    <a:lumMod val="75000"/>
                  </a:schemeClr>
                </a:solidFill>
              </a:rPr>
              <a:t>begin (in our calendar) between </a:t>
            </a:r>
            <a:r>
              <a:rPr lang="en-US" sz="2800" b="1" dirty="0">
                <a:solidFill>
                  <a:schemeClr val="accent5">
                    <a:lumMod val="75000"/>
                  </a:schemeClr>
                </a:solidFill>
              </a:rPr>
              <a:t>10 and 6 B.C. and </a:t>
            </a:r>
            <a:r>
              <a:rPr lang="en-US" sz="2800" b="1" dirty="0" smtClean="0">
                <a:solidFill>
                  <a:schemeClr val="accent5">
                    <a:lumMod val="75000"/>
                  </a:schemeClr>
                </a:solidFill>
              </a:rPr>
              <a:t>end </a:t>
            </a:r>
            <a:r>
              <a:rPr lang="en-US" sz="2800" b="1" dirty="0">
                <a:solidFill>
                  <a:schemeClr val="accent5">
                    <a:lumMod val="75000"/>
                  </a:schemeClr>
                </a:solidFill>
              </a:rPr>
              <a:t>between 3 B.C. and 2 A.D.</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4267200"/>
            <a:ext cx="7962900" cy="14859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434059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400" y="457200"/>
            <a:ext cx="7495651" cy="6172200"/>
          </a:xfrm>
          <a:prstGeom prst="rect">
            <a:avLst/>
          </a:prstGeom>
        </p:spPr>
      </p:pic>
    </p:spTree>
    <p:extLst>
      <p:ext uri="{BB962C8B-B14F-4D97-AF65-F5344CB8AC3E}">
        <p14:creationId xmlns:p14="http://schemas.microsoft.com/office/powerpoint/2010/main" val="17816372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381000"/>
            <a:ext cx="6781800" cy="61242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0360430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43</TotalTime>
  <Words>79</Words>
  <Application>Microsoft Office PowerPoint</Application>
  <PresentationFormat>On-screen Show (4:3)</PresentationFormat>
  <Paragraphs>14</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Adjacency</vt:lpstr>
      <vt:lpstr>Israel Tour: Day 2 </vt:lpstr>
      <vt:lpstr>Baal</vt:lpstr>
      <vt:lpstr>“Armageddon”</vt:lpstr>
      <vt:lpstr>“Armageddon”</vt:lpstr>
      <vt:lpstr>NAZARETH – Essene jubilee</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Israel Tour</dc:title>
  <dc:creator>Michael Heiser</dc:creator>
  <cp:lastModifiedBy>Michael Heiser</cp:lastModifiedBy>
  <cp:revision>8</cp:revision>
  <dcterms:created xsi:type="dcterms:W3CDTF">2018-05-07T19:22:14Z</dcterms:created>
  <dcterms:modified xsi:type="dcterms:W3CDTF">2018-05-09T17:25:59Z</dcterms:modified>
</cp:coreProperties>
</file>